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theme/themeOverride20.xml" ContentType="application/vnd.openxmlformats-officedocument.themeOverr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8"/>
  </p:notesMasterIdLst>
  <p:sldIdLst>
    <p:sldId id="256" r:id="rId2"/>
    <p:sldId id="294" r:id="rId3"/>
    <p:sldId id="306" r:id="rId4"/>
    <p:sldId id="307" r:id="rId5"/>
    <p:sldId id="310" r:id="rId6"/>
    <p:sldId id="322" r:id="rId7"/>
    <p:sldId id="323" r:id="rId8"/>
    <p:sldId id="324" r:id="rId9"/>
    <p:sldId id="308" r:id="rId10"/>
    <p:sldId id="297" r:id="rId11"/>
    <p:sldId id="261" r:id="rId12"/>
    <p:sldId id="300" r:id="rId13"/>
    <p:sldId id="266" r:id="rId14"/>
    <p:sldId id="311" r:id="rId15"/>
    <p:sldId id="284" r:id="rId16"/>
    <p:sldId id="313" r:id="rId17"/>
    <p:sldId id="267" r:id="rId18"/>
    <p:sldId id="271" r:id="rId19"/>
    <p:sldId id="290" r:id="rId20"/>
    <p:sldId id="270" r:id="rId21"/>
    <p:sldId id="272" r:id="rId22"/>
    <p:sldId id="302" r:id="rId23"/>
    <p:sldId id="303" r:id="rId24"/>
    <p:sldId id="304" r:id="rId25"/>
    <p:sldId id="325" r:id="rId26"/>
    <p:sldId id="273" r:id="rId27"/>
  </p:sldIdLst>
  <p:sldSz cx="9144000" cy="6858000" type="screen4x3"/>
  <p:notesSz cx="6815138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33FF"/>
    <a:srgbClr val="003399"/>
    <a:srgbClr val="FFFFCC"/>
    <a:srgbClr val="FFFF99"/>
    <a:srgbClr val="A4DD95"/>
    <a:srgbClr val="007434"/>
    <a:srgbClr val="800080"/>
    <a:srgbClr val="CC99FF"/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9" autoAdjust="0"/>
  </p:normalViewPr>
  <p:slideViewPr>
    <p:cSldViewPr>
      <p:cViewPr>
        <p:scale>
          <a:sx n="125" d="100"/>
          <a:sy n="125" d="100"/>
        </p:scale>
        <p:origin x="-114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3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5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6.xlsx"/><Relationship Id="rId1" Type="http://schemas.openxmlformats.org/officeDocument/2006/relationships/themeOverride" Target="../theme/themeOverride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9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0.xlsx"/><Relationship Id="rId1" Type="http://schemas.openxmlformats.org/officeDocument/2006/relationships/themeOverride" Target="../theme/themeOverride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1.xlsx"/><Relationship Id="rId1" Type="http://schemas.openxmlformats.org/officeDocument/2006/relationships/themeOverride" Target="../theme/themeOverride1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2.xlsx"/><Relationship Id="rId1" Type="http://schemas.openxmlformats.org/officeDocument/2006/relationships/themeOverride" Target="../theme/themeOverride1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3.xlsx"/><Relationship Id="rId1" Type="http://schemas.openxmlformats.org/officeDocument/2006/relationships/themeOverride" Target="../theme/themeOverride1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4.xlsx"/><Relationship Id="rId1" Type="http://schemas.openxmlformats.org/officeDocument/2006/relationships/themeOverride" Target="../theme/themeOverride13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6.xlsx"/><Relationship Id="rId1" Type="http://schemas.openxmlformats.org/officeDocument/2006/relationships/themeOverride" Target="../theme/themeOverride14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7.xlsx"/><Relationship Id="rId1" Type="http://schemas.openxmlformats.org/officeDocument/2006/relationships/themeOverride" Target="../theme/themeOverride15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8.xlsx"/><Relationship Id="rId1" Type="http://schemas.openxmlformats.org/officeDocument/2006/relationships/themeOverride" Target="../theme/themeOverride16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9.xlsx"/><Relationship Id="rId1" Type="http://schemas.openxmlformats.org/officeDocument/2006/relationships/themeOverride" Target="../theme/themeOverride1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0.xlsx"/><Relationship Id="rId1" Type="http://schemas.openxmlformats.org/officeDocument/2006/relationships/themeOverride" Target="../theme/themeOverride18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1.xlsx"/><Relationship Id="rId1" Type="http://schemas.openxmlformats.org/officeDocument/2006/relationships/themeOverride" Target="../theme/themeOverride19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3.xlsx"/><Relationship Id="rId1" Type="http://schemas.openxmlformats.org/officeDocument/2006/relationships/themeOverride" Target="../theme/themeOverride20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351346741266933"/>
          <c:y val="9.7075950254106064E-2"/>
          <c:w val="0.69528329869815575"/>
          <c:h val="0.764976198279691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-9.7797408906013139E-4"/>
                  <c:y val="-4.007943583383392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150" b="1" baseline="0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Общий объем финансирования (тыс.руб.)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169712.3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3399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5.0760616661024514E-2"/>
                  <c:y val="-4.0251509661043947E-2"/>
                </c:manualLayout>
              </c:layout>
              <c:tx>
                <c:rich>
                  <a:bodyPr/>
                  <a:lstStyle/>
                  <a:p>
                    <a:r>
                      <a:rPr lang="ru-RU" sz="1150" b="1" i="0" u="none" strike="noStrike" baseline="0" dirty="0" smtClean="0">
                        <a:solidFill>
                          <a:srgbClr val="FF0000"/>
                        </a:solidFill>
                      </a:rPr>
                      <a:t>208 165,3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sz="1150" b="1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Общий объем финансирования (тыс.руб.)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208165.3</c:v>
                </c:pt>
              </c:numCache>
            </c:numRef>
          </c:val>
        </c:ser>
        <c:gapWidth val="176"/>
        <c:gapDepth val="60"/>
        <c:shape val="box"/>
        <c:axId val="151565056"/>
        <c:axId val="151566592"/>
        <c:axId val="0"/>
      </c:bar3DChart>
      <c:catAx>
        <c:axId val="151565056"/>
        <c:scaling>
          <c:orientation val="minMax"/>
        </c:scaling>
        <c:axPos val="b"/>
        <c:numFmt formatCode="#,##0.0" sourceLinked="1"/>
        <c:tickLblPos val="nextTo"/>
        <c:txPr>
          <a:bodyPr/>
          <a:lstStyle/>
          <a:p>
            <a:pPr>
              <a:defRPr sz="1200" b="1" baseline="0"/>
            </a:pPr>
            <a:endParaRPr lang="ru-RU"/>
          </a:p>
        </c:txPr>
        <c:crossAx val="151566592"/>
        <c:crosses val="autoZero"/>
        <c:auto val="1"/>
        <c:lblAlgn val="ctr"/>
        <c:lblOffset val="100"/>
      </c:catAx>
      <c:valAx>
        <c:axId val="151566592"/>
        <c:scaling>
          <c:orientation val="minMax"/>
          <c:min val="100000"/>
        </c:scaling>
        <c:axPos val="l"/>
        <c:numFmt formatCode="#,##0" sourceLinked="0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1565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3774665850748"/>
          <c:y val="0.34203071003806607"/>
          <c:w val="0.20362253341492553"/>
          <c:h val="0.23517123828346559"/>
        </c:manualLayout>
      </c:layout>
      <c:txPr>
        <a:bodyPr/>
        <a:lstStyle/>
        <a:p>
          <a:pPr>
            <a:defRPr sz="1600" b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Госзадание</c:v>
                </c:pt>
                <c:pt idx="1">
                  <c:v>ФЦП и ВП</c:v>
                </c:pt>
                <c:pt idx="2">
                  <c:v>Гранты</c:v>
                </c:pt>
                <c:pt idx="3">
                  <c:v>Хоздоговоры</c:v>
                </c:pt>
                <c:pt idx="4">
                  <c:v>Собственные средства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27446.5</c:v>
                </c:pt>
                <c:pt idx="1">
                  <c:v>25346.2</c:v>
                </c:pt>
                <c:pt idx="2">
                  <c:v>10000</c:v>
                </c:pt>
                <c:pt idx="3">
                  <c:v>25789.9</c:v>
                </c:pt>
                <c:pt idx="4">
                  <c:v>13843.5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8133007804270929"/>
          <c:y val="4.1092827239251124E-2"/>
          <c:w val="0.81866992195729049"/>
          <c:h val="0.705114455338269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3.0946838117023995E-2"/>
                  <c:y val="-3.9907828627614571E-2"/>
                </c:manualLayout>
              </c:layout>
              <c:showLegendKey val="1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Количество патентов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3.6573535956482141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Количество патентов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Val val="1"/>
        </c:dLbls>
        <c:shape val="box"/>
        <c:axId val="153387392"/>
        <c:axId val="153388928"/>
        <c:axId val="0"/>
      </c:bar3DChart>
      <c:catAx>
        <c:axId val="1533873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53388928"/>
        <c:crosses val="autoZero"/>
        <c:auto val="1"/>
        <c:lblAlgn val="ctr"/>
        <c:lblOffset val="100"/>
      </c:catAx>
      <c:valAx>
        <c:axId val="153388928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3387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8127269534260476E-2"/>
          <c:y val="0.86292766057472792"/>
          <c:w val="0.87137289321784261"/>
          <c:h val="0.1368838919194235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7213326436385232"/>
          <c:y val="5.8119090941160113E-2"/>
          <c:w val="0.82786673563614754"/>
          <c:h val="0.6161464130130973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94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Количество заявок на патенты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32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Количество заявок на патенты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Val val="1"/>
        </c:dLbls>
        <c:shape val="box"/>
        <c:axId val="153394560"/>
        <c:axId val="153502848"/>
        <c:axId val="0"/>
      </c:bar3DChart>
      <c:catAx>
        <c:axId val="153394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53502848"/>
        <c:crossesAt val="0"/>
        <c:auto val="1"/>
        <c:lblAlgn val="ctr"/>
        <c:lblOffset val="100"/>
      </c:catAx>
      <c:valAx>
        <c:axId val="153502848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3394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753280839895014"/>
          <c:y val="0.83079558752782623"/>
          <c:w val="0.69108033028718163"/>
          <c:h val="0.16271157325584187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8133007804270929"/>
          <c:y val="4.1092827239251124E-2"/>
          <c:w val="0.81866992195729049"/>
          <c:h val="0.705114455338269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3.0946838117023995E-2"/>
                  <c:y val="-3.9907828627614571E-2"/>
                </c:manualLayout>
              </c:layout>
              <c:showLegendKey val="1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Количество лицензионных соглашений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3.6573535956482141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Количество лицензионных соглашений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Val val="1"/>
        </c:dLbls>
        <c:shape val="box"/>
        <c:axId val="153557248"/>
        <c:axId val="153673728"/>
        <c:axId val="0"/>
      </c:bar3DChart>
      <c:catAx>
        <c:axId val="1535572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53673728"/>
        <c:crosses val="autoZero"/>
        <c:auto val="1"/>
        <c:lblAlgn val="ctr"/>
        <c:lblOffset val="100"/>
      </c:catAx>
      <c:valAx>
        <c:axId val="153673728"/>
        <c:scaling>
          <c:orientation val="minMax"/>
          <c:max val="3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3557248"/>
        <c:crosses val="autoZero"/>
        <c:crossBetween val="between"/>
        <c:majorUnit val="1"/>
        <c:minorUnit val="1"/>
      </c:valAx>
    </c:plotArea>
    <c:legend>
      <c:legendPos val="r"/>
      <c:layout>
        <c:manualLayout>
          <c:xMode val="edge"/>
          <c:yMode val="edge"/>
          <c:x val="4.8127269534260476E-2"/>
          <c:y val="0.86292766057472792"/>
          <c:w val="0.87137289321784261"/>
          <c:h val="0.1368838919194235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Госзадание</c:v>
                </c:pt>
                <c:pt idx="1">
                  <c:v>ФЦП и ВП</c:v>
                </c:pt>
                <c:pt idx="2">
                  <c:v>Гранты</c:v>
                </c:pt>
                <c:pt idx="3">
                  <c:v>Хоздоговоры</c:v>
                </c:pt>
                <c:pt idx="4">
                  <c:v>Собственные средства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27446.5</c:v>
                </c:pt>
                <c:pt idx="1">
                  <c:v>25346.2</c:v>
                </c:pt>
                <c:pt idx="2">
                  <c:v>10000</c:v>
                </c:pt>
                <c:pt idx="3">
                  <c:v>25789.9</c:v>
                </c:pt>
                <c:pt idx="4">
                  <c:v>13843.5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ln w="47625">
              <a:solidFill>
                <a:srgbClr val="3830A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4036B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1.9444444444444445E-2"/>
                  <c:y val="-6.746031746031747E-2"/>
                </c:manualLayout>
              </c:layout>
              <c:showVal val="1"/>
            </c:dLbl>
            <c:dLbl>
              <c:idx val="1"/>
              <c:layout>
                <c:manualLayout>
                  <c:x val="-2.0833333333333412E-2"/>
                  <c:y val="-6.3492063492063502E-2"/>
                </c:manualLayout>
              </c:layout>
              <c:showVal val="1"/>
            </c:dLbl>
            <c:dLbl>
              <c:idx val="2"/>
              <c:layout>
                <c:manualLayout>
                  <c:x val="-2.2222222222222202E-2"/>
                  <c:y val="-6.3492063492063502E-2"/>
                </c:manualLayout>
              </c:layout>
              <c:showVal val="1"/>
            </c:dLbl>
            <c:dLbl>
              <c:idx val="3"/>
              <c:layout>
                <c:manualLayout>
                  <c:x val="-2.7777777777779126E-2"/>
                  <c:y val="-7.1428571428571425E-2"/>
                </c:manualLayout>
              </c:layout>
              <c:showVal val="1"/>
            </c:dLbl>
            <c:dLbl>
              <c:idx val="4"/>
              <c:layout>
                <c:manualLayout>
                  <c:x val="-2.7777777777779126E-2"/>
                  <c:y val="-5.9523809523809507E-2"/>
                </c:manualLayout>
              </c:layout>
              <c:showVal val="1"/>
            </c:dLbl>
            <c:dLbl>
              <c:idx val="5"/>
              <c:layout>
                <c:manualLayout>
                  <c:x val="-2.7777777777779126E-2"/>
                  <c:y val="-5.9524434445694524E-2"/>
                </c:manualLayout>
              </c:layout>
              <c:showVal val="1"/>
            </c:dLbl>
            <c:dLbl>
              <c:idx val="6"/>
              <c:layout>
                <c:manualLayout>
                  <c:x val="-3.1944444444444442E-2"/>
                  <c:y val="-6.3492063492063502E-2"/>
                </c:manualLayout>
              </c:layout>
              <c:showVal val="1"/>
            </c:dLbl>
            <c:dLbl>
              <c:idx val="7"/>
              <c:layout>
                <c:manualLayout>
                  <c:x val="-3.4722222222222224E-2"/>
                  <c:y val="-5.9523809523809507E-2"/>
                </c:manualLayout>
              </c:layout>
              <c:showVal val="1"/>
            </c:dLbl>
            <c:dLbl>
              <c:idx val="8"/>
              <c:layout>
                <c:manualLayout>
                  <c:x val="-2.3611111111111211E-2"/>
                  <c:y val="5.9523809523809507E-2"/>
                </c:manualLayout>
              </c:layout>
              <c:showVal val="1"/>
            </c:dLbl>
            <c:dLbl>
              <c:idx val="9"/>
              <c:layout>
                <c:manualLayout>
                  <c:x val="-3.4722222222222224E-2"/>
                  <c:y val="-6.746031746031747E-2"/>
                </c:manualLayout>
              </c:layout>
              <c:showVal val="1"/>
            </c:dLbl>
            <c:dLbl>
              <c:idx val="10"/>
              <c:layout>
                <c:manualLayout>
                  <c:x val="-2.7777777777779126E-2"/>
                  <c:y val="5.9523809523809507E-2"/>
                </c:manualLayout>
              </c:layout>
              <c:showVal val="1"/>
            </c:dLbl>
            <c:dLbl>
              <c:idx val="11"/>
              <c:layout>
                <c:manualLayout>
                  <c:x val="-3.1944444444444442E-2"/>
                  <c:y val="-6.746031746031747E-2"/>
                </c:manualLayout>
              </c:layout>
              <c:showVal val="1"/>
            </c:dLbl>
            <c:dLbl>
              <c:idx val="12"/>
              <c:layout>
                <c:manualLayout>
                  <c:x val="-3.0555555555555659E-2"/>
                  <c:y val="-6.3492063492063516E-2"/>
                </c:manualLayout>
              </c:layout>
              <c:showVal val="1"/>
            </c:dLbl>
            <c:dLbl>
              <c:idx val="13"/>
              <c:layout>
                <c:manualLayout>
                  <c:x val="-2.9166666666666771E-2"/>
                  <c:y val="5.9523809523809507E-2"/>
                </c:manualLayout>
              </c:layout>
              <c:showVal val="1"/>
            </c:dLbl>
            <c:dLbl>
              <c:idx val="14"/>
              <c:layout>
                <c:manualLayout>
                  <c:x val="-3.1944444444444442E-2"/>
                  <c:y val="-6.746031746031747E-2"/>
                </c:manualLayout>
              </c:layout>
              <c:showVal val="1"/>
            </c:dLbl>
            <c:dLbl>
              <c:idx val="15"/>
              <c:layout>
                <c:manualLayout>
                  <c:x val="-5.5555555555555455E-2"/>
                  <c:y val="5.15873015873015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dLbl>
              <c:idx val="16"/>
              <c:layout>
                <c:manualLayout>
                  <c:x val="-1.2500000000000001E-2"/>
                  <c:y val="-9.92063492063502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149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Лист1!$B$1:$M$1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strCache>
            </c:strRef>
          </c:cat>
          <c:val>
            <c:numRef>
              <c:f>Лист1!$B$2:$M$2</c:f>
              <c:numCache>
                <c:formatCode>General</c:formatCode>
                <c:ptCount val="12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  <c:pt idx="6">
                  <c:v>6</c:v>
                </c:pt>
                <c:pt idx="7" formatCode="0">
                  <c:v>5</c:v>
                </c:pt>
                <c:pt idx="8" formatCode="0">
                  <c:v>4</c:v>
                </c:pt>
                <c:pt idx="9" formatCode="0">
                  <c:v>3</c:v>
                </c:pt>
                <c:pt idx="10" formatCode="0">
                  <c:v>4</c:v>
                </c:pt>
                <c:pt idx="11" formatCode="0">
                  <c:v>4</c:v>
                </c:pt>
              </c:numCache>
            </c:numRef>
          </c:val>
        </c:ser>
        <c:marker val="1"/>
        <c:axId val="154018176"/>
        <c:axId val="154019712"/>
      </c:lineChart>
      <c:catAx>
        <c:axId val="1540181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4019712"/>
        <c:crosses val="autoZero"/>
        <c:auto val="1"/>
        <c:lblAlgn val="ctr"/>
        <c:lblOffset val="100"/>
      </c:catAx>
      <c:valAx>
        <c:axId val="154019712"/>
        <c:scaling>
          <c:orientation val="minMax"/>
          <c:max val="12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4018176"/>
        <c:crosses val="autoZero"/>
        <c:crossBetween val="between"/>
        <c:majorUnit val="2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ln w="47625">
              <a:solidFill>
                <a:srgbClr val="3830A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3830A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5"/>
              <c:layout>
                <c:manualLayout>
                  <c:x val="-5.0125326472434756E-2"/>
                  <c:y val="8.0664294187426433E-2"/>
                </c:manualLayout>
              </c:layout>
              <c:showVal val="1"/>
            </c:dLbl>
            <c:dLbl>
              <c:idx val="6"/>
              <c:layout>
                <c:manualLayout>
                  <c:x val="-3.3416884314956502E-3"/>
                  <c:y val="2.8469750889679828E-2"/>
                </c:manualLayout>
              </c:layout>
              <c:showVal val="1"/>
            </c:dLbl>
            <c:dLbl>
              <c:idx val="8"/>
              <c:layout>
                <c:manualLayout>
                  <c:x val="-2.3391819020469648E-2"/>
                  <c:y val="-8.066429418742643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Лист1!$B$1:$M$1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strCache>
            </c:strRef>
          </c:cat>
          <c:val>
            <c:numRef>
              <c:f>Лист1!$B$2:$M$2</c:f>
              <c:numCache>
                <c:formatCode>General</c:formatCode>
                <c:ptCount val="12"/>
                <c:pt idx="0">
                  <c:v>13</c:v>
                </c:pt>
                <c:pt idx="1">
                  <c:v>21</c:v>
                </c:pt>
                <c:pt idx="2">
                  <c:v>8</c:v>
                </c:pt>
                <c:pt idx="3">
                  <c:v>10</c:v>
                </c:pt>
                <c:pt idx="4">
                  <c:v>13</c:v>
                </c:pt>
                <c:pt idx="5">
                  <c:v>8</c:v>
                </c:pt>
                <c:pt idx="6">
                  <c:v>8</c:v>
                </c:pt>
                <c:pt idx="7" formatCode="0">
                  <c:v>10</c:v>
                </c:pt>
                <c:pt idx="8" formatCode="0">
                  <c:v>4</c:v>
                </c:pt>
                <c:pt idx="9" formatCode="0">
                  <c:v>3</c:v>
                </c:pt>
                <c:pt idx="10" formatCode="0">
                  <c:v>5</c:v>
                </c:pt>
                <c:pt idx="11" formatCode="0">
                  <c:v>2</c:v>
                </c:pt>
              </c:numCache>
            </c:numRef>
          </c:val>
        </c:ser>
        <c:marker val="1"/>
        <c:axId val="154080384"/>
        <c:axId val="154081920"/>
      </c:lineChart>
      <c:catAx>
        <c:axId val="154080384"/>
        <c:scaling>
          <c:orientation val="minMax"/>
        </c:scaling>
        <c:axPos val="b"/>
        <c:tickLblPos val="nextTo"/>
        <c:txPr>
          <a:bodyPr rot="-3000000"/>
          <a:lstStyle/>
          <a:p>
            <a:pPr>
              <a:defRPr sz="1200" b="1" baseline="0"/>
            </a:pPr>
            <a:endParaRPr lang="ru-RU"/>
          </a:p>
        </c:txPr>
        <c:crossAx val="154081920"/>
        <c:crosses val="autoZero"/>
        <c:auto val="1"/>
        <c:lblAlgn val="ctr"/>
        <c:lblOffset val="100"/>
      </c:catAx>
      <c:valAx>
        <c:axId val="1540819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40803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ln w="47625">
              <a:solidFill>
                <a:srgbClr val="3830A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3830A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3"/>
              <c:layout>
                <c:manualLayout>
                  <c:x val="-7.7777777777777779E-2"/>
                  <c:y val="6.7388688327316815E-2"/>
                </c:manualLayout>
              </c:layout>
              <c:showVal val="1"/>
            </c:dLbl>
            <c:dLbl>
              <c:idx val="4"/>
              <c:layout>
                <c:manualLayout>
                  <c:x val="-3.333333333333334E-2"/>
                  <c:y val="-3.8507821901323715E-2"/>
                </c:manualLayout>
              </c:layout>
              <c:showVal val="1"/>
            </c:dLbl>
            <c:dLbl>
              <c:idx val="8"/>
              <c:layout>
                <c:manualLayout>
                  <c:x val="-6.666666666666668E-2"/>
                  <c:y val="7.2202166064981949E-2"/>
                </c:manualLayout>
              </c:layout>
              <c:showVal val="1"/>
            </c:dLbl>
            <c:dLbl>
              <c:idx val="9"/>
              <c:layout>
                <c:manualLayout>
                  <c:x val="-3.333333333333334E-2"/>
                  <c:y val="-8.664259927797833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Лист1!$B$1:$M$1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strCache>
            </c:strRef>
          </c:cat>
          <c:val>
            <c:numRef>
              <c:f>Лист1!$B$2:$M$2</c:f>
              <c:numCache>
                <c:formatCode>General</c:formatCode>
                <c:ptCount val="12"/>
                <c:pt idx="0">
                  <c:v>179</c:v>
                </c:pt>
                <c:pt idx="1">
                  <c:v>256</c:v>
                </c:pt>
                <c:pt idx="2">
                  <c:v>197</c:v>
                </c:pt>
                <c:pt idx="3">
                  <c:v>118</c:v>
                </c:pt>
                <c:pt idx="4">
                  <c:v>116</c:v>
                </c:pt>
                <c:pt idx="5">
                  <c:v>90</c:v>
                </c:pt>
                <c:pt idx="6">
                  <c:v>27</c:v>
                </c:pt>
                <c:pt idx="7" formatCode="0">
                  <c:v>69</c:v>
                </c:pt>
                <c:pt idx="8" formatCode="0">
                  <c:v>27</c:v>
                </c:pt>
                <c:pt idx="9" formatCode="0">
                  <c:v>26</c:v>
                </c:pt>
                <c:pt idx="10" formatCode="0">
                  <c:v>22</c:v>
                </c:pt>
                <c:pt idx="11" formatCode="0">
                  <c:v>19</c:v>
                </c:pt>
              </c:numCache>
            </c:numRef>
          </c:val>
        </c:ser>
        <c:marker val="1"/>
        <c:axId val="154163072"/>
        <c:axId val="154164608"/>
      </c:lineChart>
      <c:catAx>
        <c:axId val="154163072"/>
        <c:scaling>
          <c:orientation val="minMax"/>
        </c:scaling>
        <c:axPos val="b"/>
        <c:tickLblPos val="nextTo"/>
        <c:txPr>
          <a:bodyPr rot="-3000000"/>
          <a:lstStyle/>
          <a:p>
            <a:pPr>
              <a:defRPr sz="1200" b="1"/>
            </a:pPr>
            <a:endParaRPr lang="ru-RU"/>
          </a:p>
        </c:txPr>
        <c:crossAx val="154164608"/>
        <c:crosses val="autoZero"/>
        <c:auto val="1"/>
        <c:lblAlgn val="ctr"/>
        <c:lblOffset val="100"/>
      </c:catAx>
      <c:valAx>
        <c:axId val="154164608"/>
        <c:scaling>
          <c:orientation val="minMax"/>
          <c:max val="3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4163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Госзадание</c:v>
                </c:pt>
                <c:pt idx="1">
                  <c:v>ФЦП и ВП</c:v>
                </c:pt>
                <c:pt idx="2">
                  <c:v>Гранты</c:v>
                </c:pt>
                <c:pt idx="3">
                  <c:v>Хоздоговоры</c:v>
                </c:pt>
                <c:pt idx="4">
                  <c:v>Собственные средства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27446.5</c:v>
                </c:pt>
                <c:pt idx="1">
                  <c:v>25346.2</c:v>
                </c:pt>
                <c:pt idx="2">
                  <c:v>10000</c:v>
                </c:pt>
                <c:pt idx="3">
                  <c:v>25789.9</c:v>
                </c:pt>
                <c:pt idx="4">
                  <c:v>13843.5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351346741266933"/>
          <c:y val="9.7075950254106022E-2"/>
          <c:w val="0.69528329869813565"/>
          <c:h val="0.705114455338269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1.4625150854342923E-2"/>
                  <c:y val="-3.591711460991588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Число аспирантов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3.9386884876211538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Число аспирантов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202</c:v>
                </c:pt>
              </c:numCache>
            </c:numRef>
          </c:val>
        </c:ser>
        <c:dLbls>
          <c:showVal val="1"/>
        </c:dLbls>
        <c:shape val="box"/>
        <c:axId val="154168320"/>
        <c:axId val="154211072"/>
        <c:axId val="0"/>
      </c:bar3DChart>
      <c:catAx>
        <c:axId val="154168320"/>
        <c:scaling>
          <c:orientation val="minMax"/>
        </c:scaling>
        <c:delete val="1"/>
        <c:axPos val="b"/>
        <c:numFmt formatCode="General" sourceLinked="1"/>
        <c:tickLblPos val="none"/>
        <c:crossAx val="154211072"/>
        <c:crosses val="autoZero"/>
        <c:auto val="1"/>
        <c:lblAlgn val="ctr"/>
        <c:lblOffset val="100"/>
      </c:catAx>
      <c:valAx>
        <c:axId val="154211072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4168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97867392392511"/>
          <c:y val="7.9032138229909024E-2"/>
          <c:w val="0.28108255043686531"/>
          <c:h val="0.3274685838803019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ln w="47625">
              <a:solidFill>
                <a:srgbClr val="0000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00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6111111111111212E-2"/>
                  <c:y val="-5.9523809523809507E-2"/>
                </c:manualLayout>
              </c:layout>
              <c:showVal val="1"/>
            </c:dLbl>
            <c:dLbl>
              <c:idx val="1"/>
              <c:layout>
                <c:manualLayout>
                  <c:x val="-3.7500000000000006E-2"/>
                  <c:y val="3.968253968253968E-2"/>
                </c:manualLayout>
              </c:layout>
              <c:showVal val="1"/>
            </c:dLbl>
            <c:dLbl>
              <c:idx val="2"/>
              <c:layout>
                <c:manualLayout>
                  <c:x val="-4.4444553805774292E-2"/>
                  <c:y val="-4.7619047619047623E-2"/>
                </c:manualLayout>
              </c:layout>
              <c:showVal val="1"/>
            </c:dLbl>
            <c:dLbl>
              <c:idx val="3"/>
              <c:layout>
                <c:manualLayout>
                  <c:x val="-3.7500000000000006E-2"/>
                  <c:y val="4.7619047619047623E-2"/>
                </c:manualLayout>
              </c:layout>
              <c:showVal val="1"/>
            </c:dLbl>
            <c:dLbl>
              <c:idx val="4"/>
              <c:layout>
                <c:manualLayout>
                  <c:x val="-3.7500000000000006E-2"/>
                  <c:y val="-5.9523809523809507E-2"/>
                </c:manualLayout>
              </c:layout>
              <c:showVal val="1"/>
            </c:dLbl>
            <c:dLbl>
              <c:idx val="5"/>
              <c:layout>
                <c:manualLayout>
                  <c:x val="-3.7500000000000006E-2"/>
                  <c:y val="5.5555555555555455E-2"/>
                </c:manualLayout>
              </c:layout>
              <c:showVal val="1"/>
            </c:dLbl>
            <c:dLbl>
              <c:idx val="6"/>
              <c:layout>
                <c:manualLayout>
                  <c:x val="-3.750021872265992E-2"/>
                  <c:y val="-4.7619047619047623E-2"/>
                </c:manualLayout>
              </c:layout>
              <c:showVal val="1"/>
            </c:dLbl>
            <c:dLbl>
              <c:idx val="7"/>
              <c:layout>
                <c:manualLayout>
                  <c:x val="-2.777777777777803E-2"/>
                  <c:y val="-7.5396825396825434E-2"/>
                </c:manualLayout>
              </c:layout>
              <c:showVal val="1"/>
            </c:dLbl>
            <c:dLbl>
              <c:idx val="8"/>
              <c:layout>
                <c:manualLayout>
                  <c:x val="-2.0833333333333409E-2"/>
                  <c:y val="-9.5238095238095247E-2"/>
                </c:manualLayout>
              </c:layout>
              <c:showVal val="1"/>
            </c:dLbl>
            <c:dLbl>
              <c:idx val="9"/>
              <c:layout>
                <c:manualLayout>
                  <c:x val="-2.3611111111111211E-2"/>
                  <c:y val="5.9523497062867164E-2"/>
                </c:manualLayout>
              </c:layout>
              <c:showVal val="1"/>
            </c:dLbl>
            <c:dLbl>
              <c:idx val="10"/>
              <c:layout>
                <c:manualLayout>
                  <c:x val="-8.3334426946635679E-3"/>
                  <c:y val="3.1745719285089416E-2"/>
                </c:manualLayout>
              </c:layout>
              <c:showVal val="1"/>
            </c:dLbl>
            <c:dLbl>
              <c:idx val="11"/>
              <c:layout>
                <c:manualLayout>
                  <c:x val="-9.7223315835520529E-3"/>
                  <c:y val="3.968253968253968E-2"/>
                </c:manualLayout>
              </c:layout>
              <c:showVal val="1"/>
            </c:dLbl>
            <c:dLbl>
              <c:idx val="12"/>
              <c:layout>
                <c:manualLayout>
                  <c:x val="-8.3333333333333367E-3"/>
                  <c:y val="4.3650793650793704E-2"/>
                </c:manualLayout>
              </c:layout>
              <c:showVal val="1"/>
            </c:dLbl>
            <c:dLbl>
              <c:idx val="13"/>
              <c:layout>
                <c:manualLayout>
                  <c:x val="-2.7777777777778351E-3"/>
                  <c:y val="2.7777777777779143E-2"/>
                </c:manualLayout>
              </c:layout>
              <c:showVal val="1"/>
            </c:dLbl>
            <c:dLbl>
              <c:idx val="14"/>
              <c:layout>
                <c:manualLayout>
                  <c:x val="-2.7777777777778078E-3"/>
                  <c:y val="2.3809211348581431E-2"/>
                </c:manualLayout>
              </c:layout>
              <c:showVal val="1"/>
            </c:dLbl>
            <c:dLbl>
              <c:idx val="15"/>
              <c:layout>
                <c:manualLayout>
                  <c:x val="-8.3334426946634396E-3"/>
                  <c:y val="6.746031746031747E-2"/>
                </c:manualLayout>
              </c:layout>
              <c:showVal val="1"/>
            </c:dLbl>
            <c:dLbl>
              <c:idx val="16"/>
              <c:layout>
                <c:manualLayout>
                  <c:x val="5.5555555555555558E-3"/>
                  <c:y val="3.9682539682540296E-3"/>
                </c:manualLayout>
              </c:layout>
              <c:showVal val="1"/>
            </c:dLbl>
            <c:dLbl>
              <c:idx val="17"/>
              <c:layout>
                <c:manualLayout>
                  <c:x val="-1.2499999999999878E-2"/>
                  <c:y val="5.5555555555555455E-2"/>
                </c:manualLayout>
              </c:layout>
              <c:showVal val="1"/>
            </c:dLbl>
            <c:dLbl>
              <c:idx val="18"/>
              <c:layout>
                <c:manualLayout>
                  <c:x val="-8.3333333333333367E-3"/>
                  <c:y val="-3.968253968253968E-2"/>
                </c:manualLayout>
              </c:layout>
              <c:showVal val="1"/>
            </c:dLbl>
            <c:dLbl>
              <c:idx val="19"/>
              <c:layout>
                <c:manualLayout>
                  <c:x val="-2.7777777777777891E-2"/>
                  <c:y val="5.1587301587301577E-2"/>
                </c:manualLayout>
              </c:layout>
              <c:showVal val="1"/>
            </c:dLbl>
            <c:dLbl>
              <c:idx val="20"/>
              <c:layout>
                <c:manualLayout>
                  <c:x val="-1.5277777777777781E-2"/>
                  <c:y val="3.9682539682539791E-2"/>
                </c:manualLayout>
              </c:layout>
              <c:showVal val="1"/>
            </c:dLbl>
            <c:dLbl>
              <c:idx val="21"/>
              <c:layout>
                <c:manualLayout>
                  <c:x val="-6.1111111111111123E-2"/>
                  <c:y val="-5.5555555555555455E-2"/>
                </c:manualLayout>
              </c:layout>
              <c:showVal val="1"/>
            </c:dLbl>
            <c:dLbl>
              <c:idx val="22"/>
              <c:layout>
                <c:manualLayout>
                  <c:x val="-1.3888888888888926E-2"/>
                  <c:y val="4.76190476190476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126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137,4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23"/>
              <c:layout>
                <c:manualLayout>
                  <c:x val="-7.6192240024332475E-2"/>
                  <c:y val="-2.645192200866572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169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712,3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24"/>
              <c:layout>
                <c:manualLayout>
                  <c:x val="-1.0119549558245698E-2"/>
                  <c:y val="-6.172925230529938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208 165,3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Лист1!$B$1:$Z$1</c:f>
              <c:strCach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strCache>
            </c:strRef>
          </c:cat>
          <c:val>
            <c:numRef>
              <c:f>Лист1!$B$2:$Z$2</c:f>
              <c:numCache>
                <c:formatCode>0.0</c:formatCode>
                <c:ptCount val="25"/>
                <c:pt idx="0">
                  <c:v>405.3</c:v>
                </c:pt>
                <c:pt idx="1">
                  <c:v>925.3</c:v>
                </c:pt>
                <c:pt idx="2">
                  <c:v>1395</c:v>
                </c:pt>
                <c:pt idx="3">
                  <c:v>2341.6999999999998</c:v>
                </c:pt>
                <c:pt idx="4">
                  <c:v>3439.9</c:v>
                </c:pt>
                <c:pt idx="5">
                  <c:v>4052</c:v>
                </c:pt>
                <c:pt idx="6">
                  <c:v>6075.2</c:v>
                </c:pt>
                <c:pt idx="7">
                  <c:v>8324.7000000000007</c:v>
                </c:pt>
                <c:pt idx="8">
                  <c:v>14112.3</c:v>
                </c:pt>
                <c:pt idx="9">
                  <c:v>20103.099999999991</c:v>
                </c:pt>
                <c:pt idx="10">
                  <c:v>21325.8</c:v>
                </c:pt>
                <c:pt idx="11">
                  <c:v>33624</c:v>
                </c:pt>
                <c:pt idx="12">
                  <c:v>44675.9</c:v>
                </c:pt>
                <c:pt idx="13">
                  <c:v>52339.4</c:v>
                </c:pt>
                <c:pt idx="14">
                  <c:v>69445.7</c:v>
                </c:pt>
                <c:pt idx="15">
                  <c:v>103934.2</c:v>
                </c:pt>
                <c:pt idx="16">
                  <c:v>110354.6</c:v>
                </c:pt>
                <c:pt idx="17">
                  <c:v>140963.9</c:v>
                </c:pt>
                <c:pt idx="18">
                  <c:v>144838.5</c:v>
                </c:pt>
                <c:pt idx="19" formatCode="General">
                  <c:v>90226.1</c:v>
                </c:pt>
                <c:pt idx="20" formatCode="General">
                  <c:v>113778.6</c:v>
                </c:pt>
                <c:pt idx="21" formatCode="General">
                  <c:v>121166.6</c:v>
                </c:pt>
                <c:pt idx="22" formatCode="General">
                  <c:v>126137.4</c:v>
                </c:pt>
                <c:pt idx="23" formatCode="#,##0.00">
                  <c:v>169712.3</c:v>
                </c:pt>
                <c:pt idx="24" formatCode="#,##0.0">
                  <c:v>208165.3</c:v>
                </c:pt>
              </c:numCache>
            </c:numRef>
          </c:val>
        </c:ser>
        <c:marker val="1"/>
        <c:axId val="152004480"/>
        <c:axId val="152006016"/>
      </c:lineChart>
      <c:catAx>
        <c:axId val="152004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0" i="0" baseline="0"/>
            </a:pPr>
            <a:endParaRPr lang="ru-RU"/>
          </a:p>
        </c:txPr>
        <c:crossAx val="152006016"/>
        <c:crosses val="autoZero"/>
        <c:auto val="1"/>
        <c:lblAlgn val="ctr"/>
        <c:lblOffset val="100"/>
      </c:catAx>
      <c:valAx>
        <c:axId val="152006016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20044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351346741266933"/>
          <c:y val="9.7075950254106022E-2"/>
          <c:w val="0.69528329869813565"/>
          <c:h val="0.705114455338269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1.4625150854342923E-2"/>
                  <c:y val="-3.591711460991588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Выпуск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3.9386884876211538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Выпуск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dLbls>
          <c:showVal val="1"/>
        </c:dLbls>
        <c:shape val="box"/>
        <c:axId val="154377216"/>
        <c:axId val="154395392"/>
        <c:axId val="0"/>
      </c:bar3DChart>
      <c:catAx>
        <c:axId val="154377216"/>
        <c:scaling>
          <c:orientation val="minMax"/>
        </c:scaling>
        <c:delete val="1"/>
        <c:axPos val="b"/>
        <c:numFmt formatCode="General" sourceLinked="1"/>
        <c:tickLblPos val="none"/>
        <c:crossAx val="154395392"/>
        <c:crosses val="autoZero"/>
        <c:auto val="1"/>
        <c:lblAlgn val="ctr"/>
        <c:lblOffset val="100"/>
      </c:catAx>
      <c:valAx>
        <c:axId val="154395392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4377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97867392392534"/>
          <c:y val="7.9032138229909024E-2"/>
          <c:w val="0.28108255043686531"/>
          <c:h val="0.3274685838803019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4400618099460291"/>
          <c:y val="9.7075784591478101E-2"/>
          <c:w val="0.69528329869813565"/>
          <c:h val="0.705114455338269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94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Число докторантов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32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Число докторантов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Val val="1"/>
        </c:dLbls>
        <c:shape val="box"/>
        <c:axId val="155195264"/>
        <c:axId val="155196800"/>
        <c:axId val="0"/>
      </c:bar3DChart>
      <c:catAx>
        <c:axId val="155195264"/>
        <c:scaling>
          <c:orientation val="minMax"/>
        </c:scaling>
        <c:delete val="1"/>
        <c:axPos val="b"/>
        <c:numFmt formatCode="General" sourceLinked="1"/>
        <c:tickLblPos val="none"/>
        <c:crossAx val="155196800"/>
        <c:crosses val="autoZero"/>
        <c:auto val="1"/>
        <c:lblAlgn val="ctr"/>
        <c:lblOffset val="100"/>
      </c:catAx>
      <c:valAx>
        <c:axId val="155196800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5195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1109741685676"/>
          <c:y val="0.18861857284287731"/>
          <c:w val="0.27537941234875096"/>
          <c:h val="0.2720210210743371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351346741266933"/>
          <c:y val="9.7075950254106022E-2"/>
          <c:w val="0.69528329869813565"/>
          <c:h val="0.705114455338269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94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Выпуск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32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Выпуск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Val val="1"/>
        </c:dLbls>
        <c:shape val="box"/>
        <c:axId val="154518272"/>
        <c:axId val="154519808"/>
        <c:axId val="0"/>
      </c:bar3DChart>
      <c:catAx>
        <c:axId val="154518272"/>
        <c:scaling>
          <c:orientation val="minMax"/>
        </c:scaling>
        <c:delete val="1"/>
        <c:axPos val="b"/>
        <c:numFmt formatCode="General" sourceLinked="1"/>
        <c:tickLblPos val="none"/>
        <c:crossAx val="154519808"/>
        <c:crosses val="autoZero"/>
        <c:auto val="1"/>
        <c:lblAlgn val="ctr"/>
        <c:lblOffset val="100"/>
      </c:catAx>
      <c:valAx>
        <c:axId val="154519808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451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1109741685676"/>
          <c:y val="0.18861857284287725"/>
          <c:w val="0.27537941234875096"/>
          <c:h val="0.2720210210743371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351346741266933"/>
          <c:y val="9.7075950254106022E-2"/>
          <c:w val="0.69528329869813565"/>
          <c:h val="0.705114455338269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94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Выпуск с защитой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32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Выпуск с защитой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Val val="1"/>
        </c:dLbls>
        <c:shape val="box"/>
        <c:axId val="154504576"/>
        <c:axId val="154625152"/>
        <c:axId val="0"/>
      </c:bar3DChart>
      <c:catAx>
        <c:axId val="154504576"/>
        <c:scaling>
          <c:orientation val="minMax"/>
        </c:scaling>
        <c:delete val="1"/>
        <c:axPos val="b"/>
        <c:numFmt formatCode="General" sourceLinked="1"/>
        <c:tickLblPos val="none"/>
        <c:crossAx val="154625152"/>
        <c:crosses val="autoZero"/>
        <c:auto val="1"/>
        <c:lblAlgn val="ctr"/>
        <c:lblOffset val="100"/>
      </c:catAx>
      <c:valAx>
        <c:axId val="154625152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450457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031109741685676"/>
          <c:y val="0.18861857284287736"/>
          <c:w val="0.27537941234875096"/>
          <c:h val="0.2705436603232903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351346741266933"/>
          <c:y val="9.7075950254106022E-2"/>
          <c:w val="0.69528329869813565"/>
          <c:h val="0.705114455338269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94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Выпуск с защитой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32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Выпуск с защитой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shape val="box"/>
        <c:axId val="153889024"/>
        <c:axId val="153899008"/>
        <c:axId val="0"/>
      </c:bar3DChart>
      <c:catAx>
        <c:axId val="153889024"/>
        <c:scaling>
          <c:orientation val="minMax"/>
        </c:scaling>
        <c:delete val="1"/>
        <c:axPos val="b"/>
        <c:numFmt formatCode="General" sourceLinked="1"/>
        <c:tickLblPos val="none"/>
        <c:crossAx val="153899008"/>
        <c:crosses val="autoZero"/>
        <c:auto val="1"/>
        <c:lblAlgn val="ctr"/>
        <c:lblOffset val="100"/>
      </c:catAx>
      <c:valAx>
        <c:axId val="153899008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3889024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7031109741685676"/>
          <c:y val="0.18861857284287728"/>
          <c:w val="0.27537941234875096"/>
          <c:h val="0.2720210210743371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Госзадание</c:v>
                </c:pt>
                <c:pt idx="1">
                  <c:v>ФЦП и ВП</c:v>
                </c:pt>
                <c:pt idx="2">
                  <c:v>Гранты</c:v>
                </c:pt>
                <c:pt idx="3">
                  <c:v>Хоздоговоры</c:v>
                </c:pt>
                <c:pt idx="4">
                  <c:v>Собственные средства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27446.5</c:v>
                </c:pt>
                <c:pt idx="1">
                  <c:v>25346.2</c:v>
                </c:pt>
                <c:pt idx="2">
                  <c:v>10000</c:v>
                </c:pt>
                <c:pt idx="3">
                  <c:v>25789.9</c:v>
                </c:pt>
                <c:pt idx="4">
                  <c:v>13843.5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4400618099460291"/>
          <c:y val="9.7075784591478101E-2"/>
          <c:w val="0.69528329869813565"/>
          <c:h val="0.705114455338269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94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Число докторантов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32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Число докторантов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dLbls>
          <c:showVal val="1"/>
        </c:dLbls>
        <c:shape val="box"/>
        <c:axId val="154982272"/>
        <c:axId val="154989696"/>
        <c:axId val="0"/>
      </c:bar3DChart>
      <c:catAx>
        <c:axId val="154982272"/>
        <c:scaling>
          <c:orientation val="minMax"/>
        </c:scaling>
        <c:delete val="1"/>
        <c:axPos val="b"/>
        <c:numFmt formatCode="General" sourceLinked="1"/>
        <c:tickLblPos val="none"/>
        <c:crossAx val="154989696"/>
        <c:crosses val="autoZero"/>
        <c:auto val="1"/>
        <c:lblAlgn val="ctr"/>
        <c:lblOffset val="100"/>
      </c:catAx>
      <c:valAx>
        <c:axId val="154989696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4982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1109741685676"/>
          <c:y val="0.18861857284287736"/>
          <c:w val="0.27537941234875096"/>
          <c:h val="0.2720210210743371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4400618099460291"/>
          <c:y val="9.7075784591478101E-2"/>
          <c:w val="0.69528329869813565"/>
          <c:h val="0.705114455338269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94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Число докторантов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32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Число докторантов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dLbls>
          <c:showVal val="1"/>
        </c:dLbls>
        <c:shape val="box"/>
        <c:axId val="155102592"/>
        <c:axId val="155108480"/>
        <c:axId val="0"/>
      </c:bar3DChart>
      <c:catAx>
        <c:axId val="155102592"/>
        <c:scaling>
          <c:orientation val="minMax"/>
        </c:scaling>
        <c:delete val="1"/>
        <c:axPos val="b"/>
        <c:numFmt formatCode="General" sourceLinked="1"/>
        <c:tickLblPos val="none"/>
        <c:crossAx val="155108480"/>
        <c:crosses val="autoZero"/>
        <c:auto val="1"/>
        <c:lblAlgn val="ctr"/>
        <c:lblOffset val="100"/>
      </c:catAx>
      <c:valAx>
        <c:axId val="155108480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5102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1109741685676"/>
          <c:y val="0.18861857284287742"/>
          <c:w val="0.27537941234875096"/>
          <c:h val="0.2720210210743371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4400618099460291"/>
          <c:y val="9.7075784591478101E-2"/>
          <c:w val="0.69528329869813565"/>
          <c:h val="0.705114455338269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94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Число докторантов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32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Число докторантов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dLbls>
          <c:showVal val="1"/>
        </c:dLbls>
        <c:shape val="box"/>
        <c:axId val="155158784"/>
        <c:axId val="155165056"/>
        <c:axId val="0"/>
      </c:bar3DChart>
      <c:catAx>
        <c:axId val="155158784"/>
        <c:scaling>
          <c:orientation val="minMax"/>
        </c:scaling>
        <c:delete val="1"/>
        <c:axPos val="b"/>
        <c:numFmt formatCode="General" sourceLinked="1"/>
        <c:tickLblPos val="none"/>
        <c:crossAx val="155165056"/>
        <c:crosses val="autoZero"/>
        <c:auto val="1"/>
        <c:lblAlgn val="ctr"/>
        <c:lblOffset val="100"/>
      </c:catAx>
      <c:valAx>
        <c:axId val="155165056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5158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1109741685676"/>
          <c:y val="0.18861857284287747"/>
          <c:w val="0.27537941234875096"/>
          <c:h val="0.2720210210743371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4400618099460291"/>
          <c:y val="9.7075784591478101E-2"/>
          <c:w val="0.69528329869813565"/>
          <c:h val="0.705114455338269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94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Число докторантов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32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Число докторантов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748</c:v>
                </c:pt>
              </c:numCache>
            </c:numRef>
          </c:val>
        </c:ser>
        <c:dLbls>
          <c:showVal val="1"/>
        </c:dLbls>
        <c:shape val="box"/>
        <c:axId val="155370240"/>
        <c:axId val="155371776"/>
        <c:axId val="0"/>
      </c:bar3DChart>
      <c:catAx>
        <c:axId val="155370240"/>
        <c:scaling>
          <c:orientation val="minMax"/>
        </c:scaling>
        <c:delete val="1"/>
        <c:axPos val="b"/>
        <c:numFmt formatCode="General" sourceLinked="1"/>
        <c:tickLblPos val="none"/>
        <c:crossAx val="155371776"/>
        <c:crosses val="autoZero"/>
        <c:auto val="1"/>
        <c:lblAlgn val="ctr"/>
        <c:lblOffset val="100"/>
      </c:catAx>
      <c:valAx>
        <c:axId val="155371776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5370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1109741685676"/>
          <c:y val="0.18861857284287739"/>
          <c:w val="0.27537941234875096"/>
          <c:h val="0.2720210210743371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20"/>
    </c:view3D>
    <c:plotArea>
      <c:layout>
        <c:manualLayout>
          <c:layoutTarget val="inner"/>
          <c:xMode val="edge"/>
          <c:yMode val="edge"/>
          <c:x val="7.0777023858873862E-3"/>
          <c:y val="0.24603290810256875"/>
          <c:w val="0.78369528560113355"/>
          <c:h val="0.480126389053830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explosion val="5"/>
          <c:dPt>
            <c:idx val="0"/>
            <c:explosion val="0"/>
            <c:spPr>
              <a:solidFill>
                <a:srgbClr val="666699"/>
              </a:solidFill>
              <a:ln>
                <a:noFill/>
              </a:ln>
            </c:spPr>
          </c:dPt>
          <c:dPt>
            <c:idx val="1"/>
            <c:spPr>
              <a:solidFill>
                <a:srgbClr val="9966FF"/>
              </a:solidFill>
              <a:ln>
                <a:noFill/>
              </a:ln>
            </c:spPr>
          </c:dPt>
          <c:dPt>
            <c:idx val="2"/>
            <c:explosion val="2"/>
            <c:spPr>
              <a:solidFill>
                <a:srgbClr val="9933FF"/>
              </a:solidFill>
              <a:ln>
                <a:noFill/>
              </a:ln>
            </c:spPr>
          </c:dPt>
          <c:dPt>
            <c:idx val="3"/>
            <c:explosion val="2"/>
          </c:dPt>
          <c:dPt>
            <c:idx val="4"/>
            <c:explosion val="0"/>
          </c:dPt>
          <c:dPt>
            <c:idx val="5"/>
            <c:spPr>
              <a:solidFill>
                <a:srgbClr val="66CCFF"/>
              </a:solidFill>
              <a:ln>
                <a:noFill/>
              </a:ln>
            </c:spPr>
          </c:dPt>
          <c:dPt>
            <c:idx val="7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</c:spPr>
          </c:dPt>
          <c:dPt>
            <c:idx val="8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c:spPr>
          </c:dPt>
          <c:dPt>
            <c:idx val="11"/>
            <c:spPr>
              <a:solidFill>
                <a:srgbClr val="9999FF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6.4527109587041109E-2"/>
                  <c:y val="8.6555546301914074E-2"/>
                </c:manualLayout>
              </c:layout>
              <c:showVal val="1"/>
            </c:dLbl>
            <c:dLbl>
              <c:idx val="1"/>
              <c:layout>
                <c:manualLayout>
                  <c:x val="-0.14327955106291848"/>
                  <c:y val="1.3649005998512915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7.219057395952215E-2"/>
                  <c:y val="-0.18900331412914617"/>
                </c:manualLayout>
              </c:layout>
              <c:spPr/>
              <c:txPr>
                <a:bodyPr anchor="ctr" anchorCtr="0"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6.2932161789804528E-2"/>
                  <c:y val="-0.1406667012807078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7.9462676135874266E-2"/>
                  <c:y val="0.15900738080544655"/>
                </c:manualLayout>
              </c:layout>
              <c:showVal val="1"/>
            </c:dLbl>
            <c:dLbl>
              <c:idx val="5"/>
              <c:layout>
                <c:manualLayout>
                  <c:x val="-6.2147280619908582E-2"/>
                  <c:y val="8.9224079803717507E-2"/>
                </c:manualLayout>
              </c:layout>
              <c:showVal val="1"/>
            </c:dLbl>
            <c:dLbl>
              <c:idx val="6"/>
              <c:layout>
                <c:manualLayout>
                  <c:x val="-5.7789409436439974E-2"/>
                  <c:y val="3.4877711960765903E-2"/>
                </c:manualLayout>
              </c:layout>
              <c:showVal val="1"/>
            </c:dLbl>
            <c:dLbl>
              <c:idx val="7"/>
              <c:layout>
                <c:manualLayout>
                  <c:x val="-4.9789091470039834E-2"/>
                  <c:y val="-1.1119818826855803E-2"/>
                </c:manualLayout>
              </c:layout>
              <c:showVal val="1"/>
            </c:dLbl>
            <c:dLbl>
              <c:idx val="8"/>
              <c:layout>
                <c:manualLayout>
                  <c:x val="-4.0574263846787424E-2"/>
                  <c:y val="-4.7023407338850513E-2"/>
                </c:manualLayout>
              </c:layout>
              <c:showVal val="1"/>
            </c:dLbl>
            <c:dLbl>
              <c:idx val="9"/>
              <c:layout>
                <c:manualLayout>
                  <c:x val="-3.2845279832076073E-2"/>
                  <c:y val="-9.7083674101600112E-2"/>
                </c:manualLayout>
              </c:layout>
              <c:showVal val="1"/>
            </c:dLbl>
            <c:dLbl>
              <c:idx val="10"/>
              <c:layout>
                <c:manualLayout>
                  <c:x val="-3.1929749101685889E-2"/>
                  <c:y val="-0.16125253115176599"/>
                </c:manualLayout>
              </c:layout>
              <c:showVal val="1"/>
            </c:dLbl>
            <c:dLbl>
              <c:idx val="12"/>
              <c:layout>
                <c:manualLayout>
                  <c:x val="5.8021981395030404E-2"/>
                  <c:y val="9.979541707770844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c:spPr>
            </c:leaderLines>
          </c:dLbls>
          <c:cat>
            <c:strRef>
              <c:f>Лист1!$A$2:$A$10</c:f>
              <c:strCache>
                <c:ptCount val="9"/>
                <c:pt idx="0">
                  <c:v>ГЗ</c:v>
                </c:pt>
                <c:pt idx="1">
                  <c:v>ФЦП ИР</c:v>
                </c:pt>
                <c:pt idx="2">
                  <c:v>РНФ</c:v>
                </c:pt>
                <c:pt idx="3">
                  <c:v>РФФИ</c:v>
                </c:pt>
                <c:pt idx="4">
                  <c:v>Грант Президента РФ</c:v>
                </c:pt>
                <c:pt idx="5">
                  <c:v>Обл. гранты</c:v>
                </c:pt>
                <c:pt idx="6">
                  <c:v>Междун. гранты</c:v>
                </c:pt>
                <c:pt idx="7">
                  <c:v>Х/д</c:v>
                </c:pt>
                <c:pt idx="8">
                  <c:v>Собств. ср-ва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13</c:v>
                </c:pt>
                <c:pt idx="1">
                  <c:v>60</c:v>
                </c:pt>
                <c:pt idx="2">
                  <c:v>30</c:v>
                </c:pt>
                <c:pt idx="3">
                  <c:v>36.6</c:v>
                </c:pt>
                <c:pt idx="4">
                  <c:v>1.2</c:v>
                </c:pt>
                <c:pt idx="5">
                  <c:v>2.0949999999999998</c:v>
                </c:pt>
                <c:pt idx="6">
                  <c:v>1.014</c:v>
                </c:pt>
                <c:pt idx="7">
                  <c:v>24.577000000000005</c:v>
                </c:pt>
                <c:pt idx="8">
                  <c:v>15.658800000000001</c:v>
                </c:pt>
              </c:numCache>
            </c:numRef>
          </c:val>
        </c:ser>
        <c:dLbls>
          <c:showPercent val="1"/>
        </c:dLbls>
      </c:pie3D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6701370029752306"/>
          <c:y val="2.753526812314834E-3"/>
          <c:w val="0.31527966129916035"/>
          <c:h val="0.98588393837034849"/>
        </c:manualLayout>
      </c:layout>
      <c:txPr>
        <a:bodyPr/>
        <a:lstStyle/>
        <a:p>
          <a:pPr>
            <a:defRPr sz="1150" b="1" baseline="0"/>
          </a:pPr>
          <a:endParaRPr lang="ru-RU"/>
        </a:p>
      </c:txPr>
    </c:legend>
    <c:plotVisOnly val="1"/>
    <c:dispBlanksAs val="zero"/>
  </c:chart>
  <c:spPr>
    <a:effectLst>
      <a:outerShdw blurRad="50800" dist="38100" algn="l" rotWithShape="0">
        <a:prstClr val="black">
          <a:alpha val="40000"/>
        </a:prstClr>
      </a:outerShdw>
    </a:effectLst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4400618099460291"/>
          <c:y val="9.7075784591478101E-2"/>
          <c:w val="0.69528329869813565"/>
          <c:h val="0.705114455338269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94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Число докторантов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32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Число докторантов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557</c:v>
                </c:pt>
              </c:numCache>
            </c:numRef>
          </c:val>
        </c:ser>
        <c:dLbls>
          <c:showVal val="1"/>
        </c:dLbls>
        <c:shape val="box"/>
        <c:axId val="155451776"/>
        <c:axId val="155453312"/>
        <c:axId val="0"/>
      </c:bar3DChart>
      <c:catAx>
        <c:axId val="155451776"/>
        <c:scaling>
          <c:orientation val="minMax"/>
        </c:scaling>
        <c:delete val="1"/>
        <c:axPos val="b"/>
        <c:numFmt formatCode="General" sourceLinked="1"/>
        <c:tickLblPos val="none"/>
        <c:crossAx val="155453312"/>
        <c:crosses val="autoZero"/>
        <c:auto val="1"/>
        <c:lblAlgn val="ctr"/>
        <c:lblOffset val="100"/>
      </c:catAx>
      <c:valAx>
        <c:axId val="155453312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5451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1109741685676"/>
          <c:y val="0.18861857284287745"/>
          <c:w val="0.27537941234875096"/>
          <c:h val="0.2720210210743371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4400618099460291"/>
          <c:y val="9.7075784591478101E-2"/>
          <c:w val="0.69528329869813565"/>
          <c:h val="0.705114455338269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94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Число докторантов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32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Число докторантов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dLbls>
          <c:showVal val="1"/>
        </c:dLbls>
        <c:shape val="box"/>
        <c:axId val="155536384"/>
        <c:axId val="155542272"/>
        <c:axId val="0"/>
      </c:bar3DChart>
      <c:catAx>
        <c:axId val="155536384"/>
        <c:scaling>
          <c:orientation val="minMax"/>
        </c:scaling>
        <c:delete val="1"/>
        <c:axPos val="b"/>
        <c:numFmt formatCode="General" sourceLinked="1"/>
        <c:tickLblPos val="none"/>
        <c:crossAx val="155542272"/>
        <c:crosses val="autoZero"/>
        <c:auto val="1"/>
        <c:lblAlgn val="ctr"/>
        <c:lblOffset val="100"/>
      </c:catAx>
      <c:valAx>
        <c:axId val="155542272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5536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1109741685676"/>
          <c:y val="0.1886185728428775"/>
          <c:w val="0.27537941234875096"/>
          <c:h val="0.27880787213052116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Госзадание</c:v>
                </c:pt>
                <c:pt idx="1">
                  <c:v>ФЦП и ВП</c:v>
                </c:pt>
                <c:pt idx="2">
                  <c:v>Гранты</c:v>
                </c:pt>
                <c:pt idx="3">
                  <c:v>Хоздоговоры</c:v>
                </c:pt>
                <c:pt idx="4">
                  <c:v>Собственные средства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27446.5</c:v>
                </c:pt>
                <c:pt idx="1">
                  <c:v>25346.2</c:v>
                </c:pt>
                <c:pt idx="2">
                  <c:v>10000</c:v>
                </c:pt>
                <c:pt idx="3">
                  <c:v>25789.9</c:v>
                </c:pt>
                <c:pt idx="4">
                  <c:v>13843.5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4400618099460291"/>
          <c:y val="9.7075784591478101E-2"/>
          <c:w val="0.69528329869813565"/>
          <c:h val="0.705114455338269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94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Число докторантов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dLbl>
              <c:idx val="0"/>
              <c:layout>
                <c:manualLayout>
                  <c:x val="4.5013582715670332E-2"/>
                  <c:y val="-3.5917045764852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Число докторантов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</c:ser>
        <c:dLbls>
          <c:showVal val="1"/>
        </c:dLbls>
        <c:shape val="box"/>
        <c:axId val="161554432"/>
        <c:axId val="161555968"/>
        <c:axId val="0"/>
      </c:bar3DChart>
      <c:catAx>
        <c:axId val="161554432"/>
        <c:scaling>
          <c:orientation val="minMax"/>
        </c:scaling>
        <c:delete val="1"/>
        <c:axPos val="b"/>
        <c:numFmt formatCode="General" sourceLinked="1"/>
        <c:tickLblPos val="none"/>
        <c:crossAx val="161555968"/>
        <c:crosses val="autoZero"/>
        <c:auto val="1"/>
        <c:lblAlgn val="ctr"/>
        <c:lblOffset val="100"/>
      </c:catAx>
      <c:valAx>
        <c:axId val="161555968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1554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1109741685676"/>
          <c:y val="0.18861857284287745"/>
          <c:w val="0.26579639049595655"/>
          <c:h val="0.1251084856798903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2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Распределение грантов</a:t>
            </a:r>
            <a:r>
              <a:rPr lang="ru-RU" sz="1400" baseline="0" dirty="0" smtClean="0"/>
              <a:t> и </a:t>
            </a:r>
          </a:p>
          <a:p>
            <a:pPr>
              <a:defRPr/>
            </a:pPr>
            <a:r>
              <a:rPr lang="ru-RU" sz="1400" baseline="0" dirty="0" smtClean="0"/>
              <a:t>стипендий по видам</a:t>
            </a:r>
            <a:endParaRPr lang="ru-RU" sz="1400" dirty="0" smtClean="0"/>
          </a:p>
        </c:rich>
      </c:tx>
      <c:layout>
        <c:manualLayout>
          <c:xMode val="edge"/>
          <c:yMode val="edge"/>
          <c:x val="0.12933584333133091"/>
          <c:y val="0.12441627215932199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6911237223423194E-2"/>
          <c:y val="0.11537130713890748"/>
          <c:w val="0.55657524166175443"/>
          <c:h val="0.807490604122312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5903749379780672E-2"/>
                  <c:y val="6.4600259334453292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5"/>
              <c:layout>
                <c:manualLayout>
                  <c:x val="-5.6628428661874321E-3"/>
                  <c:y val="-4.5216204132031187E-2"/>
                </c:manualLayout>
              </c:layout>
              <c:showVal val="1"/>
            </c:dLbl>
            <c:dLbl>
              <c:idx val="6"/>
              <c:layout>
                <c:manualLayout>
                  <c:x val="5.4384507991933348E-3"/>
                  <c:y val="-1.799745054404199E-2"/>
                </c:manualLayout>
              </c:layout>
              <c:showVal val="1"/>
            </c:dLbl>
            <c:dLbl>
              <c:idx val="8"/>
              <c:layout>
                <c:manualLayout>
                  <c:x val="1.3525419463907923E-2"/>
                  <c:y val="4.8391072280172115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Стипендии Ученого совета ТГУ</c:v>
                </c:pt>
                <c:pt idx="1">
                  <c:v>Городские именные стипендии</c:v>
                </c:pt>
                <c:pt idx="2">
                  <c:v>Областные именные стипендии Администрации области и областной Думы</c:v>
                </c:pt>
                <c:pt idx="3">
                  <c:v> Фонда Михаила Прохорова «Академическая мобильность»</c:v>
                </c:pt>
                <c:pt idx="4">
                  <c:v>Государственные стипендии Правительства РФ</c:v>
                </c:pt>
                <c:pt idx="5">
                  <c:v>Стипендии Президента РФ</c:v>
                </c:pt>
                <c:pt idx="6">
                  <c:v>Стипендии Президента РФ по приоритетным направлениям</c:v>
                </c:pt>
                <c:pt idx="7">
                  <c:v>Стипендии Правительства РФ  по приоритетным направлениям</c:v>
                </c:pt>
                <c:pt idx="8">
                  <c:v>Гранты аспирантам Администрации Тамбовской области и областной Думы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</c:v>
                </c:pt>
                <c:pt idx="1">
                  <c:v>9</c:v>
                </c:pt>
                <c:pt idx="2">
                  <c:v>11</c:v>
                </c:pt>
                <c:pt idx="3">
                  <c:v>3</c:v>
                </c:pt>
                <c:pt idx="4">
                  <c:v>9</c:v>
                </c:pt>
                <c:pt idx="5">
                  <c:v>10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7681265020385764"/>
          <c:y val="6.5528776993922622E-2"/>
          <c:w val="0.40850862949248701"/>
          <c:h val="0.88975738630997792"/>
        </c:manualLayout>
      </c:layout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Госзадание</c:v>
                </c:pt>
                <c:pt idx="1">
                  <c:v>ФЦП и ВП</c:v>
                </c:pt>
                <c:pt idx="2">
                  <c:v>Гранты</c:v>
                </c:pt>
                <c:pt idx="3">
                  <c:v>Хоздоговоры</c:v>
                </c:pt>
                <c:pt idx="4">
                  <c:v>Собственные средства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27446.5</c:v>
                </c:pt>
                <c:pt idx="1">
                  <c:v>25346.2</c:v>
                </c:pt>
                <c:pt idx="2">
                  <c:v>10000</c:v>
                </c:pt>
                <c:pt idx="3">
                  <c:v>25789.9</c:v>
                </c:pt>
                <c:pt idx="4">
                  <c:v>13843.5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9410269718544375E-2"/>
          <c:y val="0.15171631256657769"/>
          <c:w val="0.57625142169728782"/>
          <c:h val="0.743607409634223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1. Технопарк «Державинский» (без НИИ)</c:v>
                </c:pt>
              </c:strCache>
            </c:strRef>
          </c:tx>
          <c:spPr>
            <a:solidFill>
              <a:srgbClr val="000099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4338966853728082E-3"/>
                  <c:y val="-1.2096793884928533E-2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800"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8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53182400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2. НИИ «Нанотехнологии и наноматериалы»</c:v>
                </c:pt>
              </c:strCache>
            </c:strRef>
          </c:tx>
          <c:spPr>
            <a:solidFill>
              <a:srgbClr val="3333CC"/>
            </a:solidFill>
          </c:spPr>
          <c:dLbls>
            <c:dLbl>
              <c:idx val="0"/>
              <c:layout>
                <c:manualLayout>
                  <c:x val="7.1694834268640189E-3"/>
                  <c:y val="-1.9381240912181921E-3"/>
                </c:manualLayout>
              </c:layout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31149725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3. НИИ «Экологии и биотехнологий»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301690056118428E-3"/>
                  <c:y val="0"/>
                </c:manualLayout>
              </c:layout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20200000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4. НИИ Математики, физики и информатики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4.3016900561183994E-3"/>
                  <c:y val="0"/>
                </c:manualLayout>
              </c:layout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12086341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5. Сетевой научно-образовательный центр когнитивных исследований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8.6033801122369045E-3"/>
                  <c:y val="-1.1138872237639045E-2"/>
                </c:manualLayout>
              </c:layout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6300000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6. НИИ государственно-правовых исследований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1471173482982475E-2"/>
                  <c:y val="0"/>
                </c:manualLayout>
              </c:layout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Лист1!$B$7</c:f>
              <c:numCache>
                <c:formatCode>General</c:formatCode>
                <c:ptCount val="1"/>
                <c:pt idx="0">
                  <c:v>2120000</c:v>
                </c:pt>
              </c:numCache>
            </c:numRef>
          </c:val>
        </c:ser>
        <c:ser>
          <c:idx val="6"/>
          <c:order val="6"/>
          <c:tx>
            <c:strRef>
              <c:f>Лист1!$A$8</c:f>
              <c:strCache>
                <c:ptCount val="1"/>
              </c:strCache>
            </c:strRef>
          </c:tx>
          <c:spPr>
            <a:solidFill>
              <a:srgbClr val="9999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1 692 100</a:t>
                    </a:r>
                    <a:endParaRPr lang="en-US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Лист1!$B$8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7. Факультет истории, мировой политики и социологии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4.301690056118428E-3"/>
                  <c:y val="0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Лист1!$B$9</c:f>
              <c:numCache>
                <c:formatCode>General</c:formatCode>
                <c:ptCount val="1"/>
                <c:pt idx="0">
                  <c:v>19175212</c:v>
                </c:pt>
              </c:numCache>
            </c:numRef>
          </c:val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8. Институт математики, физики и информационных технологий</c:v>
                </c:pt>
              </c:strCache>
            </c:strRef>
          </c:tx>
          <c:spPr>
            <a:solidFill>
              <a:srgbClr val="800080"/>
            </a:solidFill>
          </c:spPr>
          <c:dPt>
            <c:idx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7.1694834268640432E-3"/>
                  <c:y val="-1.9381240912181921E-3"/>
                </c:manualLayout>
              </c:layout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Лист1!$B$10</c:f>
              <c:numCache>
                <c:formatCode>General</c:formatCode>
                <c:ptCount val="1"/>
                <c:pt idx="0">
                  <c:v>9120000</c:v>
                </c:pt>
              </c:numCache>
            </c:numRef>
          </c:val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9. Факультет физической культуры и спорта</c:v>
                </c:pt>
              </c:strCache>
            </c:strRef>
          </c:tx>
          <c:spPr>
            <a:solidFill>
              <a:srgbClr val="9933FF"/>
            </a:solidFill>
          </c:spPr>
          <c:dLbls>
            <c:dLbl>
              <c:idx val="0"/>
              <c:layout>
                <c:manualLayout>
                  <c:x val="4.3016900561183733E-3"/>
                  <c:y val="1.9381240912181921E-3"/>
                </c:manualLayout>
              </c:layout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Лист1!$B$11</c:f>
              <c:numCache>
                <c:formatCode>General</c:formatCode>
                <c:ptCount val="1"/>
                <c:pt idx="0">
                  <c:v>2500000</c:v>
                </c:pt>
              </c:numCache>
            </c:numRef>
          </c:val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10. Медицинский институт</c:v>
                </c:pt>
              </c:strCache>
            </c:strRef>
          </c:tx>
          <c:spPr>
            <a:solidFill>
              <a:srgbClr val="9966FF"/>
            </a:solidFill>
          </c:spPr>
          <c:dLbls>
            <c:dLbl>
              <c:idx val="0"/>
              <c:layout>
                <c:manualLayout>
                  <c:x val="5.7354738362404194E-3"/>
                  <c:y val="1.9381240912181921E-3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baseline="0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 rot="-5400000" vert="horz"/>
              <a:lstStyle/>
              <a:p>
                <a:pPr>
                  <a:defRPr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Лист1!$B$12</c:f>
              <c:numCache>
                <c:formatCode>General</c:formatCode>
                <c:ptCount val="1"/>
                <c:pt idx="0">
                  <c:v>2398000</c:v>
                </c:pt>
              </c:numCache>
            </c:numRef>
          </c:val>
        </c:ser>
        <c:ser>
          <c:idx val="11"/>
          <c:order val="11"/>
          <c:tx>
            <c:strRef>
              <c:f>Лист1!$A$13</c:f>
              <c:strCache>
                <c:ptCount val="1"/>
                <c:pt idx="0">
                  <c:v>11. Институт экономики, управления и сервиса</c:v>
                </c:pt>
              </c:strCache>
            </c:strRef>
          </c:tx>
          <c:spPr>
            <a:solidFill>
              <a:srgbClr val="CCCCFF"/>
            </a:solidFill>
          </c:spPr>
          <c:dLbls>
            <c:dLbl>
              <c:idx val="0"/>
              <c:layout>
                <c:manualLayout>
                  <c:x val="5.7355867414911835E-3"/>
                  <c:y val="-1.4212745815414283E-16"/>
                </c:manualLayout>
              </c:layout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Лист1!$B$13</c:f>
              <c:numCache>
                <c:formatCode>General</c:formatCode>
                <c:ptCount val="1"/>
                <c:pt idx="0">
                  <c:v>1065000</c:v>
                </c:pt>
              </c:numCache>
            </c:numRef>
          </c:val>
        </c:ser>
        <c:ser>
          <c:idx val="12"/>
          <c:order val="12"/>
          <c:tx>
            <c:strRef>
              <c:f>Лист1!$A$14</c:f>
              <c:strCache>
                <c:ptCount val="1"/>
                <c:pt idx="0">
                  <c:v>12. Факультет филологии и журналистики</c:v>
                </c:pt>
              </c:strCache>
            </c:strRef>
          </c:tx>
          <c:dLbls>
            <c:dLbl>
              <c:idx val="0"/>
              <c:layout>
                <c:manualLayout>
                  <c:x val="4.3016900561183222E-3"/>
                  <c:y val="0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baseline="0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 rot="-5400000" vert="horz"/>
              <a:lstStyle/>
              <a:p>
                <a:pPr>
                  <a:defRPr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Лист1!$B$14</c:f>
              <c:numCache>
                <c:formatCode>General</c:formatCode>
                <c:ptCount val="1"/>
                <c:pt idx="0">
                  <c:v>787000</c:v>
                </c:pt>
              </c:numCache>
            </c:numRef>
          </c:val>
        </c:ser>
        <c:ser>
          <c:idx val="13"/>
          <c:order val="13"/>
          <c:tx>
            <c:strRef>
              <c:f>Лист1!$A$15</c:f>
              <c:strCache>
                <c:ptCount val="1"/>
                <c:pt idx="0">
                  <c:v>13. Педагогический институт</c:v>
                </c:pt>
              </c:strCache>
            </c:strRef>
          </c:tx>
          <c:dLbls>
            <c:dLbl>
              <c:idx val="0"/>
              <c:layout>
                <c:manualLayout>
                  <c:x val="5.7355867414912373E-3"/>
                  <c:y val="-1.4212745815414283E-16"/>
                </c:manualLayout>
              </c:layout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Лист1!$B$15</c:f>
              <c:numCache>
                <c:formatCode>General</c:formatCode>
                <c:ptCount val="1"/>
                <c:pt idx="0">
                  <c:v>631723</c:v>
                </c:pt>
              </c:numCache>
            </c:numRef>
          </c:val>
        </c:ser>
        <c:ser>
          <c:idx val="14"/>
          <c:order val="14"/>
          <c:tx>
            <c:strRef>
              <c:f>Лист1!$A$16</c:f>
              <c:strCache>
                <c:ptCount val="1"/>
                <c:pt idx="0">
                  <c:v>14. Институт права и национальной безопасности</c:v>
                </c:pt>
              </c:strCache>
            </c:strRef>
          </c:tx>
          <c:dLbls>
            <c:dLbl>
              <c:idx val="0"/>
              <c:layout>
                <c:manualLayout>
                  <c:x val="7.1694834268640432E-3"/>
                  <c:y val="1.9381240912181921E-3"/>
                </c:manualLayout>
              </c:layout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Лист1!$B$16</c:f>
              <c:numCache>
                <c:formatCode>General</c:formatCode>
                <c:ptCount val="1"/>
                <c:pt idx="0">
                  <c:v>611850</c:v>
                </c:pt>
              </c:numCache>
            </c:numRef>
          </c:val>
        </c:ser>
        <c:ser>
          <c:idx val="15"/>
          <c:order val="15"/>
          <c:tx>
            <c:strRef>
              <c:f>Лист1!$A$17</c:f>
              <c:strCache>
                <c:ptCount val="1"/>
                <c:pt idx="0">
                  <c:v>15. Факультет культуры и искусств</c:v>
                </c:pt>
              </c:strCache>
            </c:strRef>
          </c:tx>
          <c:dLbls>
            <c:dLbl>
              <c:idx val="0"/>
              <c:layout>
                <c:manualLayout>
                  <c:x val="5.7355867414912373E-3"/>
                  <c:y val="0"/>
                </c:manualLayout>
              </c:layout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Лист1!$B$17</c:f>
              <c:numCache>
                <c:formatCode>General</c:formatCode>
                <c:ptCount val="1"/>
                <c:pt idx="0">
                  <c:v>572200</c:v>
                </c:pt>
              </c:numCache>
            </c:numRef>
          </c:val>
        </c:ser>
        <c:ser>
          <c:idx val="16"/>
          <c:order val="16"/>
          <c:tx>
            <c:strRef>
              <c:f>Лист1!$A$18</c:f>
              <c:strCache>
                <c:ptCount val="1"/>
                <c:pt idx="0">
                  <c:v>16. Институт естествознания</c:v>
                </c:pt>
              </c:strCache>
            </c:strRef>
          </c:tx>
          <c:dLbls>
            <c:dLbl>
              <c:idx val="0"/>
              <c:layout>
                <c:manualLayout>
                  <c:x val="4.301690056118428E-3"/>
                  <c:y val="0"/>
                </c:manualLayout>
              </c:layout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Лист1!$B$18</c:f>
              <c:numCache>
                <c:formatCode>General</c:formatCode>
                <c:ptCount val="1"/>
                <c:pt idx="0">
                  <c:v>178000</c:v>
                </c:pt>
              </c:numCache>
            </c:numRef>
          </c:val>
        </c:ser>
        <c:ser>
          <c:idx val="17"/>
          <c:order val="17"/>
          <c:tx>
            <c:strRef>
              <c:f>Лист1!$A$19</c:f>
              <c:strCache>
                <c:ptCount val="1"/>
                <c:pt idx="0">
                  <c:v>17. Институт военного образования</c:v>
                </c:pt>
              </c:strCache>
            </c:strRef>
          </c:tx>
          <c:dLbls>
            <c:dLbl>
              <c:idx val="0"/>
              <c:layout>
                <c:manualLayout>
                  <c:x val="1.0037276797609556E-2"/>
                  <c:y val="0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cat>
          <c:val>
            <c:numRef>
              <c:f>Лист1!$B$19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gapWidth val="60"/>
        <c:gapDepth val="0"/>
        <c:shape val="box"/>
        <c:axId val="148030592"/>
        <c:axId val="148032128"/>
        <c:axId val="0"/>
      </c:bar3DChart>
      <c:catAx>
        <c:axId val="148030592"/>
        <c:scaling>
          <c:orientation val="minMax"/>
        </c:scaling>
        <c:delete val="1"/>
        <c:axPos val="b"/>
        <c:tickLblPos val="none"/>
        <c:crossAx val="148032128"/>
        <c:crosses val="autoZero"/>
        <c:auto val="1"/>
        <c:lblAlgn val="ctr"/>
        <c:lblOffset val="100"/>
      </c:catAx>
      <c:valAx>
        <c:axId val="148032128"/>
        <c:scaling>
          <c:orientation val="minMax"/>
        </c:scaling>
        <c:axPos val="l"/>
        <c:majorGridlines/>
        <c:numFmt formatCode="#,##0" sourceLinked="0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148030592"/>
        <c:crosses val="autoZero"/>
        <c:crossBetween val="between"/>
      </c:valAx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8960901363263238"/>
          <c:y val="6.3862562279404858E-2"/>
          <c:w val="0.31039098636736862"/>
          <c:h val="0.84790487259657421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Госзадание</c:v>
                </c:pt>
                <c:pt idx="1">
                  <c:v>ФЦП и ВП</c:v>
                </c:pt>
                <c:pt idx="2">
                  <c:v>Гранты</c:v>
                </c:pt>
                <c:pt idx="3">
                  <c:v>Хоздоговоры</c:v>
                </c:pt>
                <c:pt idx="4">
                  <c:v>Собственные средства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27446.5</c:v>
                </c:pt>
                <c:pt idx="1">
                  <c:v>25346.2</c:v>
                </c:pt>
                <c:pt idx="2">
                  <c:v>10000</c:v>
                </c:pt>
                <c:pt idx="3">
                  <c:v>25789.9</c:v>
                </c:pt>
                <c:pt idx="4">
                  <c:v>13843.5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view3D>
      <c:rotX val="30"/>
      <c:rotY val="193"/>
      <c:perspective val="30"/>
    </c:view3D>
    <c:plotArea>
      <c:layout>
        <c:manualLayout>
          <c:layoutTarget val="inner"/>
          <c:xMode val="edge"/>
          <c:yMode val="edge"/>
          <c:x val="5.8870529226913763E-2"/>
          <c:y val="5.8222263498500168E-2"/>
          <c:w val="0.53646578480920959"/>
          <c:h val="0.80151988320742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5"/>
          <c:dPt>
            <c:idx val="0"/>
            <c:spPr>
              <a:solidFill>
                <a:srgbClr val="9933FF"/>
              </a:solidFill>
            </c:spPr>
          </c:dPt>
          <c:dPt>
            <c:idx val="1"/>
            <c:spPr>
              <a:solidFill>
                <a:srgbClr val="003399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rgbClr val="3830A6"/>
              </a:solidFill>
            </c:spPr>
          </c:dPt>
          <c:dPt>
            <c:idx val="6"/>
            <c:spPr>
              <a:solidFill>
                <a:srgbClr val="9900CC"/>
              </a:solidFill>
            </c:spPr>
          </c:dPt>
          <c:dPt>
            <c:idx val="7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6.8878455158302406E-3"/>
                  <c:y val="1.0109671526767573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3.2795488730961997E-2"/>
                  <c:y val="7.0567818395833584E-3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4.150343156061409E-2"/>
                  <c:y val="2.04682073323778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9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0.10978192691110972"/>
                  <c:y val="-8.96320694050536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459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-0.10140928439629501"/>
                  <c:y val="5.3916339544490502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3.6936624221276283E-2"/>
                  <c:y val="7.36076949129957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69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6"/>
              <c:layout>
                <c:manualLayout>
                  <c:x val="5.6506811358556994E-2"/>
                  <c:y val="3.5523818799453412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2.266425513516147E-2"/>
                  <c:y val="3.8653716181318611E-2"/>
                </c:manualLayout>
              </c:layout>
              <c:tx>
                <c:rich>
                  <a:bodyPr/>
                  <a:lstStyle/>
                  <a:p>
                    <a:pPr>
                      <a:defRPr b="1" i="0" baseline="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Val val="1"/>
            </c:dLbl>
            <c:dLbl>
              <c:idx val="8"/>
              <c:layout>
                <c:manualLayout>
                  <c:x val="-7.1709325197459359E-2"/>
                  <c:y val="-0.15066383862590799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c:spPr>
            </c:leaderLines>
          </c:dLbls>
          <c:cat>
            <c:strRef>
              <c:f>Лист1!$A$2:$A$3</c:f>
              <c:strCache>
                <c:ptCount val="2"/>
                <c:pt idx="0">
                  <c:v>Научные подразделения</c:v>
                </c:pt>
                <c:pt idx="1">
                  <c:v>Учебные подразделения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0.77200000000000024</c:v>
                </c:pt>
                <c:pt idx="1">
                  <c:v>0.22800000000000001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5559554475644146"/>
          <c:y val="0.16183889626109071"/>
          <c:w val="0.36397135392878682"/>
          <c:h val="0.42996090712143115"/>
        </c:manualLayout>
      </c:layout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Госзадание</c:v>
                </c:pt>
                <c:pt idx="1">
                  <c:v>ФЦП и ВП</c:v>
                </c:pt>
                <c:pt idx="2">
                  <c:v>Гранты</c:v>
                </c:pt>
                <c:pt idx="3">
                  <c:v>Хоздоговоры</c:v>
                </c:pt>
                <c:pt idx="4">
                  <c:v>Собственные средства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27446.5</c:v>
                </c:pt>
                <c:pt idx="1">
                  <c:v>25346.2</c:v>
                </c:pt>
                <c:pt idx="2">
                  <c:v>10000</c:v>
                </c:pt>
                <c:pt idx="3">
                  <c:v>25789.9</c:v>
                </c:pt>
                <c:pt idx="4">
                  <c:v>13843.5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explosion val="25"/>
          <c:dPt>
            <c:idx val="0"/>
            <c:spPr>
              <a:solidFill>
                <a:srgbClr val="9933FF"/>
              </a:solidFill>
            </c:spPr>
          </c:dPt>
          <c:dPt>
            <c:idx val="1"/>
            <c:spPr>
              <a:solidFill>
                <a:srgbClr val="000099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explosion val="20"/>
            <c:spPr>
              <a:solidFill>
                <a:srgbClr val="00B0F0"/>
              </a:solidFill>
            </c:spPr>
          </c:dPt>
          <c:dPt>
            <c:idx val="4"/>
            <c:explosion val="2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5"/>
            <c:explosion val="1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"/>
            <c:spPr>
              <a:solidFill>
                <a:schemeClr val="tx2"/>
              </a:solidFill>
            </c:spPr>
          </c:dPt>
          <c:dLbls>
            <c:dLbl>
              <c:idx val="0"/>
              <c:layout>
                <c:manualLayout>
                  <c:x val="1.7753428631386702E-2"/>
                  <c:y val="-1.8158976076210625E-2"/>
                </c:manualLayout>
              </c:layout>
              <c:showVal val="1"/>
            </c:dLbl>
            <c:dLbl>
              <c:idx val="1"/>
              <c:layout>
                <c:manualLayout>
                  <c:x val="-7.6593855826718876E-3"/>
                  <c:y val="-1.471589228739845E-2"/>
                </c:manualLayout>
              </c:layout>
              <c:showVal val="1"/>
            </c:dLbl>
            <c:dLbl>
              <c:idx val="2"/>
              <c:layout>
                <c:manualLayout>
                  <c:x val="9.5091028980319129E-3"/>
                  <c:y val="-1.0316146406267846E-2"/>
                </c:manualLayout>
              </c:layout>
              <c:showVal val="1"/>
            </c:dLbl>
            <c:dLbl>
              <c:idx val="3"/>
              <c:layout>
                <c:manualLayout>
                  <c:x val="-5.6140881465844145E-3"/>
                  <c:y val="-4.4860039025397883E-2"/>
                </c:manualLayout>
              </c:layout>
              <c:showVal val="1"/>
            </c:dLbl>
            <c:dLbl>
              <c:idx val="4"/>
              <c:layout>
                <c:manualLayout>
                  <c:x val="1.6225434828228961E-2"/>
                  <c:y val="-3.6175949151189789E-2"/>
                </c:manualLayout>
              </c:layout>
              <c:showVal val="1"/>
            </c:dLbl>
            <c:dLbl>
              <c:idx val="5"/>
              <c:layout>
                <c:manualLayout>
                  <c:x val="-9.3217523155863409E-3"/>
                  <c:y val="-2.0930968546530915E-2"/>
                </c:manualLayout>
              </c:layout>
              <c:showVal val="1"/>
            </c:dLbl>
            <c:dLbl>
              <c:idx val="6"/>
              <c:layout>
                <c:manualLayout>
                  <c:x val="3.9211178181848124E-3"/>
                  <c:y val="-3.2442404678040472E-2"/>
                </c:manualLayout>
              </c:layout>
              <c:showVal val="1"/>
            </c:dLbl>
            <c:delete val="1"/>
          </c:dLbls>
          <c:cat>
            <c:strRef>
              <c:f>Лист1!$A$2:$A$8</c:f>
              <c:strCache>
                <c:ptCount val="7"/>
                <c:pt idx="0">
                  <c:v>Публикации WoS</c:v>
                </c:pt>
                <c:pt idx="1">
                  <c:v>Публикации Scopus</c:v>
                </c:pt>
                <c:pt idx="2">
                  <c:v>Монографии</c:v>
                </c:pt>
                <c:pt idx="3">
                  <c:v>ВАКовские публикации</c:v>
                </c:pt>
                <c:pt idx="4">
                  <c:v>Учебники и учебные пособия</c:v>
                </c:pt>
                <c:pt idx="5">
                  <c:v>Публикации РИНЦ</c:v>
                </c:pt>
                <c:pt idx="6">
                  <c:v>Сборники научных трудов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77</c:v>
                </c:pt>
                <c:pt idx="1">
                  <c:v>125</c:v>
                </c:pt>
                <c:pt idx="2">
                  <c:v>34</c:v>
                </c:pt>
                <c:pt idx="3">
                  <c:v>470</c:v>
                </c:pt>
                <c:pt idx="4">
                  <c:v>62</c:v>
                </c:pt>
                <c:pt idx="5">
                  <c:v>1629</c:v>
                </c:pt>
                <c:pt idx="6">
                  <c:v>34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66735-8F15-421A-A3F6-A393F2D5994A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B8648B-5F0A-4C66-8201-CC12F000EF45}">
      <dgm:prSet phldrT="[Текст]" custT="1"/>
      <dgm:spPr/>
      <dgm:t>
        <a:bodyPr/>
        <a:lstStyle/>
        <a:p>
          <a:r>
            <a:rPr lang="ru-RU" sz="1400" b="0" i="0" dirty="0" smtClean="0"/>
            <a:t>Место Российской Федерации по удельному весу в общем числе статей в областях, определяемых приоритетами научно-технологического развития, в изданиях, индексируемых в международных базах данных. </a:t>
          </a:r>
          <a:endParaRPr lang="ru-RU" sz="1400" dirty="0"/>
        </a:p>
      </dgm:t>
    </dgm:pt>
    <dgm:pt modelId="{4F552A7A-761E-4DF0-802F-1D51906CB9A1}" type="parTrans" cxnId="{18604E54-ECA1-4E7D-A863-1F0929DA4429}">
      <dgm:prSet/>
      <dgm:spPr/>
      <dgm:t>
        <a:bodyPr/>
        <a:lstStyle/>
        <a:p>
          <a:endParaRPr lang="ru-RU"/>
        </a:p>
      </dgm:t>
    </dgm:pt>
    <dgm:pt modelId="{FB2EB952-5C9E-40F2-9B1A-DFB8E11EEDDE}" type="sibTrans" cxnId="{18604E54-ECA1-4E7D-A863-1F0929DA4429}">
      <dgm:prSet/>
      <dgm:spPr/>
      <dgm:t>
        <a:bodyPr/>
        <a:lstStyle/>
        <a:p>
          <a:endParaRPr lang="ru-RU"/>
        </a:p>
      </dgm:t>
    </dgm:pt>
    <dgm:pt modelId="{C5F33166-9ADE-4079-8D46-2F0B52F82A7B}">
      <dgm:prSet phldrT="[Текст]" phldr="1"/>
      <dgm:spPr/>
      <dgm:t>
        <a:bodyPr/>
        <a:lstStyle/>
        <a:p>
          <a:endParaRPr lang="ru-RU" dirty="0"/>
        </a:p>
      </dgm:t>
    </dgm:pt>
    <dgm:pt modelId="{F3A18444-2F8F-4EBD-AC44-0251D7B0AA99}" type="parTrans" cxnId="{147A40BC-9BFD-4511-8F7C-0236E3FCCC36}">
      <dgm:prSet/>
      <dgm:spPr/>
      <dgm:t>
        <a:bodyPr/>
        <a:lstStyle/>
        <a:p>
          <a:endParaRPr lang="ru-RU"/>
        </a:p>
      </dgm:t>
    </dgm:pt>
    <dgm:pt modelId="{5E8F2380-B58B-4CB1-A9E3-9F508194F498}" type="sibTrans" cxnId="{147A40BC-9BFD-4511-8F7C-0236E3FCCC36}">
      <dgm:prSet/>
      <dgm:spPr/>
      <dgm:t>
        <a:bodyPr/>
        <a:lstStyle/>
        <a:p>
          <a:endParaRPr lang="ru-RU"/>
        </a:p>
      </dgm:t>
    </dgm:pt>
    <dgm:pt modelId="{E0EC3B48-2CDB-40A6-B773-8745974B2DD5}">
      <dgm:prSet phldrT="[Текст]" custT="1"/>
      <dgm:spPr/>
      <dgm:t>
        <a:bodyPr/>
        <a:lstStyle/>
        <a:p>
          <a:r>
            <a:rPr lang="ru-RU" sz="1400" b="0" i="0" dirty="0" smtClean="0"/>
            <a:t>Место Российской Федерации по удельному весу в общем числе заявок на получение патента на изобретение, поданных в мире по областям, определяемых приоритетами научно-технологического развития.</a:t>
          </a:r>
          <a:endParaRPr lang="ru-RU" sz="1400" dirty="0"/>
        </a:p>
      </dgm:t>
    </dgm:pt>
    <dgm:pt modelId="{701EAD9A-79C4-41C4-92A7-19C89EAA7645}" type="parTrans" cxnId="{CB79692A-99EA-48EB-B8B7-5400364E657F}">
      <dgm:prSet/>
      <dgm:spPr/>
      <dgm:t>
        <a:bodyPr/>
        <a:lstStyle/>
        <a:p>
          <a:endParaRPr lang="ru-RU"/>
        </a:p>
      </dgm:t>
    </dgm:pt>
    <dgm:pt modelId="{B6DA304E-27AA-4133-9EB0-BC13142456D3}" type="sibTrans" cxnId="{CB79692A-99EA-48EB-B8B7-5400364E657F}">
      <dgm:prSet/>
      <dgm:spPr/>
      <dgm:t>
        <a:bodyPr/>
        <a:lstStyle/>
        <a:p>
          <a:endParaRPr lang="ru-RU"/>
        </a:p>
      </dgm:t>
    </dgm:pt>
    <dgm:pt modelId="{9866E4E7-FBE1-4E6B-9304-41752050693A}">
      <dgm:prSet phldrT="[Текст]" phldr="1"/>
      <dgm:spPr/>
      <dgm:t>
        <a:bodyPr/>
        <a:lstStyle/>
        <a:p>
          <a:endParaRPr lang="ru-RU" dirty="0"/>
        </a:p>
      </dgm:t>
    </dgm:pt>
    <dgm:pt modelId="{5F2EC854-AA60-4F60-9066-F15C04452E98}" type="parTrans" cxnId="{B0A1B4B9-3FA8-4EAA-B20A-0DEAEE2BFE90}">
      <dgm:prSet/>
      <dgm:spPr/>
      <dgm:t>
        <a:bodyPr/>
        <a:lstStyle/>
        <a:p>
          <a:endParaRPr lang="ru-RU"/>
        </a:p>
      </dgm:t>
    </dgm:pt>
    <dgm:pt modelId="{870B8838-E0FE-46FA-812A-40E7EEB1F3B6}" type="sibTrans" cxnId="{B0A1B4B9-3FA8-4EAA-B20A-0DEAEE2BFE90}">
      <dgm:prSet/>
      <dgm:spPr/>
      <dgm:t>
        <a:bodyPr/>
        <a:lstStyle/>
        <a:p>
          <a:endParaRPr lang="ru-RU"/>
        </a:p>
      </dgm:t>
    </dgm:pt>
    <dgm:pt modelId="{F1C083C5-F56D-4761-BC08-298FF48AB425}">
      <dgm:prSet phldrT="[Текст]" custT="1"/>
      <dgm:spPr/>
      <dgm:t>
        <a:bodyPr/>
        <a:lstStyle/>
        <a:p>
          <a:r>
            <a:rPr lang="ru-RU" sz="1400" b="0" i="0" dirty="0" smtClean="0"/>
            <a:t>Место Российской Федерации по численности исследователей в эквиваленте полной занятости среди ведущих стран мира (по данным Организации экономического сотрудничества и развития).</a:t>
          </a:r>
          <a:endParaRPr lang="ru-RU" sz="1400" dirty="0"/>
        </a:p>
      </dgm:t>
    </dgm:pt>
    <dgm:pt modelId="{6AAD0A04-0993-4730-AA25-1E756B914CB1}" type="parTrans" cxnId="{08A79F96-887C-4391-A866-5A2DE69873A1}">
      <dgm:prSet/>
      <dgm:spPr/>
      <dgm:t>
        <a:bodyPr/>
        <a:lstStyle/>
        <a:p>
          <a:endParaRPr lang="ru-RU"/>
        </a:p>
      </dgm:t>
    </dgm:pt>
    <dgm:pt modelId="{7A25F565-CF99-4AF4-A911-8E78692C9639}" type="sibTrans" cxnId="{08A79F96-887C-4391-A866-5A2DE69873A1}">
      <dgm:prSet/>
      <dgm:spPr/>
      <dgm:t>
        <a:bodyPr/>
        <a:lstStyle/>
        <a:p>
          <a:endParaRPr lang="ru-RU"/>
        </a:p>
      </dgm:t>
    </dgm:pt>
    <dgm:pt modelId="{940ACAED-ABDA-4F57-9551-61D39A32ACCF}">
      <dgm:prSet/>
      <dgm:spPr/>
      <dgm:t>
        <a:bodyPr/>
        <a:lstStyle/>
        <a:p>
          <a:endParaRPr lang="ru-RU"/>
        </a:p>
      </dgm:t>
    </dgm:pt>
    <dgm:pt modelId="{889011CF-3322-4F2F-8A68-86C85DE5A7C5}" type="parTrans" cxnId="{A56716A0-2C8E-4941-9E79-CAFCD7E4396F}">
      <dgm:prSet/>
      <dgm:spPr/>
      <dgm:t>
        <a:bodyPr/>
        <a:lstStyle/>
        <a:p>
          <a:endParaRPr lang="ru-RU"/>
        </a:p>
      </dgm:t>
    </dgm:pt>
    <dgm:pt modelId="{80C15B18-123C-418A-AD11-A93414C3C499}" type="sibTrans" cxnId="{A56716A0-2C8E-4941-9E79-CAFCD7E4396F}">
      <dgm:prSet/>
      <dgm:spPr/>
      <dgm:t>
        <a:bodyPr/>
        <a:lstStyle/>
        <a:p>
          <a:endParaRPr lang="ru-RU"/>
        </a:p>
      </dgm:t>
    </dgm:pt>
    <dgm:pt modelId="{77E5F21B-6126-41A2-80DF-D9F541EF4A9D}">
      <dgm:prSet/>
      <dgm:spPr/>
      <dgm:t>
        <a:bodyPr/>
        <a:lstStyle/>
        <a:p>
          <a:endParaRPr lang="ru-RU"/>
        </a:p>
      </dgm:t>
    </dgm:pt>
    <dgm:pt modelId="{83DCB621-87A7-4315-9978-8947A798F0CD}" type="parTrans" cxnId="{179EB73A-9CF1-4F2D-9BE5-C27ABDB58CF0}">
      <dgm:prSet/>
      <dgm:spPr/>
      <dgm:t>
        <a:bodyPr/>
        <a:lstStyle/>
        <a:p>
          <a:endParaRPr lang="ru-RU"/>
        </a:p>
      </dgm:t>
    </dgm:pt>
    <dgm:pt modelId="{A1F4292E-37FA-4860-B8E1-A4B1BADB11ED}" type="sibTrans" cxnId="{179EB73A-9CF1-4F2D-9BE5-C27ABDB58CF0}">
      <dgm:prSet/>
      <dgm:spPr/>
      <dgm:t>
        <a:bodyPr/>
        <a:lstStyle/>
        <a:p>
          <a:endParaRPr lang="ru-RU"/>
        </a:p>
      </dgm:t>
    </dgm:pt>
    <dgm:pt modelId="{6489FD1B-F974-404D-843F-431D50CBB4E2}">
      <dgm:prSet/>
      <dgm:spPr/>
      <dgm:t>
        <a:bodyPr/>
        <a:lstStyle/>
        <a:p>
          <a:endParaRPr lang="ru-RU"/>
        </a:p>
      </dgm:t>
    </dgm:pt>
    <dgm:pt modelId="{F71356DC-B62F-4709-9537-1781D93B199D}" type="parTrans" cxnId="{9B05853C-12B7-4FA4-BDFA-D4CC9C01111F}">
      <dgm:prSet/>
      <dgm:spPr/>
      <dgm:t>
        <a:bodyPr/>
        <a:lstStyle/>
        <a:p>
          <a:endParaRPr lang="ru-RU"/>
        </a:p>
      </dgm:t>
    </dgm:pt>
    <dgm:pt modelId="{C93593DF-4A68-426D-AB92-FD72D39905F0}" type="sibTrans" cxnId="{9B05853C-12B7-4FA4-BDFA-D4CC9C01111F}">
      <dgm:prSet/>
      <dgm:spPr/>
      <dgm:t>
        <a:bodyPr/>
        <a:lstStyle/>
        <a:p>
          <a:endParaRPr lang="ru-RU"/>
        </a:p>
      </dgm:t>
    </dgm:pt>
    <dgm:pt modelId="{684161F8-EEAE-4CEB-8412-FEC6D4F06DC0}">
      <dgm:prSet/>
      <dgm:spPr/>
      <dgm:t>
        <a:bodyPr/>
        <a:lstStyle/>
        <a:p>
          <a:endParaRPr lang="ru-RU"/>
        </a:p>
      </dgm:t>
    </dgm:pt>
    <dgm:pt modelId="{F2A37737-31EA-4C2D-891E-6E0AC8ABE537}" type="parTrans" cxnId="{8C11BD10-F339-49F9-8B22-D999C925BB8C}">
      <dgm:prSet/>
      <dgm:spPr/>
      <dgm:t>
        <a:bodyPr/>
        <a:lstStyle/>
        <a:p>
          <a:endParaRPr lang="ru-RU"/>
        </a:p>
      </dgm:t>
    </dgm:pt>
    <dgm:pt modelId="{DBE2FDA0-3C7A-4CDB-8955-12B32F238B39}" type="sibTrans" cxnId="{8C11BD10-F339-49F9-8B22-D999C925BB8C}">
      <dgm:prSet/>
      <dgm:spPr/>
      <dgm:t>
        <a:bodyPr/>
        <a:lstStyle/>
        <a:p>
          <a:endParaRPr lang="ru-RU"/>
        </a:p>
      </dgm:t>
    </dgm:pt>
    <dgm:pt modelId="{ED6BCD2E-0C5B-4429-9715-219E87F882B1}">
      <dgm:prSet custT="1"/>
      <dgm:spPr/>
      <dgm:t>
        <a:bodyPr/>
        <a:lstStyle/>
        <a:p>
          <a:r>
            <a:rPr lang="ru-RU" sz="1400" b="0" i="0" dirty="0" smtClean="0"/>
            <a:t>Численность российских и зарубежных ученых, работающих в российских организациях и имеющих статьи в научных изданиях первого и второго квартилей, индексируемых в международных базах данных (тыс. чел.).</a:t>
          </a:r>
          <a:endParaRPr lang="ru-RU" sz="1400" dirty="0"/>
        </a:p>
      </dgm:t>
    </dgm:pt>
    <dgm:pt modelId="{55346B5D-FA93-4992-89AF-478F7C745953}" type="parTrans" cxnId="{A0FBEFB5-5C8E-4733-87C4-27BEE05BEDFD}">
      <dgm:prSet/>
      <dgm:spPr/>
      <dgm:t>
        <a:bodyPr/>
        <a:lstStyle/>
        <a:p>
          <a:endParaRPr lang="ru-RU"/>
        </a:p>
      </dgm:t>
    </dgm:pt>
    <dgm:pt modelId="{21E85938-1D4B-4A08-9EA3-86D8690F0D34}" type="sibTrans" cxnId="{A0FBEFB5-5C8E-4733-87C4-27BEE05BEDFD}">
      <dgm:prSet/>
      <dgm:spPr/>
      <dgm:t>
        <a:bodyPr/>
        <a:lstStyle/>
        <a:p>
          <a:endParaRPr lang="ru-RU"/>
        </a:p>
      </dgm:t>
    </dgm:pt>
    <dgm:pt modelId="{73B1E642-D0D9-47B3-B8D2-89EAA93FB1A4}">
      <dgm:prSet custT="1"/>
      <dgm:spPr/>
      <dgm:t>
        <a:bodyPr/>
        <a:lstStyle/>
        <a:p>
          <a:r>
            <a:rPr lang="ru-RU" sz="1400" b="0" i="0" dirty="0" smtClean="0"/>
            <a:t>Доля исследователей в возрасте до 39 лет в общей численности российских исследователей (процент).</a:t>
          </a:r>
          <a:endParaRPr lang="ru-RU" sz="1400" dirty="0"/>
        </a:p>
      </dgm:t>
    </dgm:pt>
    <dgm:pt modelId="{9429D5B6-31A4-42CF-BCC9-457252A3699E}" type="parTrans" cxnId="{D5891036-C128-46CB-947E-D6892AC8BE3E}">
      <dgm:prSet/>
      <dgm:spPr/>
      <dgm:t>
        <a:bodyPr/>
        <a:lstStyle/>
        <a:p>
          <a:endParaRPr lang="ru-RU"/>
        </a:p>
      </dgm:t>
    </dgm:pt>
    <dgm:pt modelId="{598C9920-5A22-437F-89FA-B1652BB942E4}" type="sibTrans" cxnId="{D5891036-C128-46CB-947E-D6892AC8BE3E}">
      <dgm:prSet/>
      <dgm:spPr/>
      <dgm:t>
        <a:bodyPr/>
        <a:lstStyle/>
        <a:p>
          <a:endParaRPr lang="ru-RU"/>
        </a:p>
      </dgm:t>
    </dgm:pt>
    <dgm:pt modelId="{DEE2EF46-1962-42B7-8D3C-FBD2EE581D4D}">
      <dgm:prSet custT="1"/>
      <dgm:spPr/>
      <dgm:t>
        <a:bodyPr/>
        <a:lstStyle/>
        <a:p>
          <a:r>
            <a:rPr lang="ru-RU" sz="1400" b="0" i="0" dirty="0" smtClean="0"/>
            <a:t>Соотношение темпа роста внутренних затрат на исследования и разработки за счёт всех источников к темпу роста валового внутреннего продукта.</a:t>
          </a:r>
          <a:endParaRPr lang="ru-RU" sz="1400" dirty="0"/>
        </a:p>
      </dgm:t>
    </dgm:pt>
    <dgm:pt modelId="{0B5F07BB-15D7-4078-BF56-57AF67799CDD}" type="parTrans" cxnId="{50B802E5-0C35-4BDC-9C7C-F566B0A90812}">
      <dgm:prSet/>
      <dgm:spPr/>
      <dgm:t>
        <a:bodyPr/>
        <a:lstStyle/>
        <a:p>
          <a:endParaRPr lang="ru-RU"/>
        </a:p>
      </dgm:t>
    </dgm:pt>
    <dgm:pt modelId="{CE2C0B3A-00B6-4FBC-9C78-DBA6816269E0}" type="sibTrans" cxnId="{50B802E5-0C35-4BDC-9C7C-F566B0A90812}">
      <dgm:prSet/>
      <dgm:spPr/>
      <dgm:t>
        <a:bodyPr/>
        <a:lstStyle/>
        <a:p>
          <a:endParaRPr lang="ru-RU"/>
        </a:p>
      </dgm:t>
    </dgm:pt>
    <dgm:pt modelId="{578333FD-8AB1-4D4D-A803-B81BC72B49B2}">
      <dgm:prSet custT="1"/>
      <dgm:spPr/>
      <dgm:t>
        <a:bodyPr/>
        <a:lstStyle/>
        <a:p>
          <a:r>
            <a:rPr lang="ru-RU" sz="1400" b="0" i="0" dirty="0" smtClean="0"/>
            <a:t>Внутренние затраты на исследования и разработки за счет всех источников в текущих ценах (млрд. руб.).</a:t>
          </a:r>
          <a:endParaRPr lang="ru-RU" sz="1400" dirty="0"/>
        </a:p>
      </dgm:t>
    </dgm:pt>
    <dgm:pt modelId="{53E0E05F-8430-491C-8B39-367337590A8A}" type="parTrans" cxnId="{03875A1B-1F65-4489-B685-70498CC033C2}">
      <dgm:prSet/>
      <dgm:spPr/>
      <dgm:t>
        <a:bodyPr/>
        <a:lstStyle/>
        <a:p>
          <a:endParaRPr lang="ru-RU"/>
        </a:p>
      </dgm:t>
    </dgm:pt>
    <dgm:pt modelId="{76F05865-1744-4F97-8924-BF378857A25E}" type="sibTrans" cxnId="{03875A1B-1F65-4489-B685-70498CC033C2}">
      <dgm:prSet/>
      <dgm:spPr/>
      <dgm:t>
        <a:bodyPr/>
        <a:lstStyle/>
        <a:p>
          <a:endParaRPr lang="ru-RU"/>
        </a:p>
      </dgm:t>
    </dgm:pt>
    <dgm:pt modelId="{3B539580-EDF4-49D7-80D8-856CF3398DD8}">
      <dgm:prSet phldrT="[Текст]" phldr="1"/>
      <dgm:spPr/>
      <dgm:t>
        <a:bodyPr/>
        <a:lstStyle/>
        <a:p>
          <a:endParaRPr lang="ru-RU" dirty="0"/>
        </a:p>
      </dgm:t>
    </dgm:pt>
    <dgm:pt modelId="{0D685C3C-5BBC-4C50-87E3-709FF726DC5C}" type="sibTrans" cxnId="{168AFD7D-7E8A-41E3-8037-6940E533E955}">
      <dgm:prSet/>
      <dgm:spPr/>
      <dgm:t>
        <a:bodyPr/>
        <a:lstStyle/>
        <a:p>
          <a:endParaRPr lang="ru-RU"/>
        </a:p>
      </dgm:t>
    </dgm:pt>
    <dgm:pt modelId="{A43A15C6-150E-46C9-AA24-D0003FF2AD56}" type="parTrans" cxnId="{168AFD7D-7E8A-41E3-8037-6940E533E955}">
      <dgm:prSet/>
      <dgm:spPr/>
      <dgm:t>
        <a:bodyPr/>
        <a:lstStyle/>
        <a:p>
          <a:endParaRPr lang="ru-RU"/>
        </a:p>
      </dgm:t>
    </dgm:pt>
    <dgm:pt modelId="{E253ED8C-2099-413B-BA19-AC18406D3B1B}" type="pres">
      <dgm:prSet presAssocID="{C6A66735-8F15-421A-A3F6-A393F2D599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A9B6C4-7781-484C-A039-3D58CFD8ABBD}" type="pres">
      <dgm:prSet presAssocID="{3B539580-EDF4-49D7-80D8-856CF3398DD8}" presName="composite" presStyleCnt="0"/>
      <dgm:spPr/>
    </dgm:pt>
    <dgm:pt modelId="{626A7ACE-09EF-4822-8D56-C4E22FC38663}" type="pres">
      <dgm:prSet presAssocID="{3B539580-EDF4-49D7-80D8-856CF3398DD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3C23B-FE3D-499A-A0F0-FD180FAB85D4}" type="pres">
      <dgm:prSet presAssocID="{3B539580-EDF4-49D7-80D8-856CF3398DD8}" presName="descendantText" presStyleLbl="alignAcc1" presStyleIdx="0" presStyleCnt="7" custScaleY="146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B6B45-2972-40F8-BFDC-70EB5C88CE46}" type="pres">
      <dgm:prSet presAssocID="{0D685C3C-5BBC-4C50-87E3-709FF726DC5C}" presName="sp" presStyleCnt="0"/>
      <dgm:spPr/>
    </dgm:pt>
    <dgm:pt modelId="{6F6E82C6-98C6-4B5F-9042-72EFA1C2BD2F}" type="pres">
      <dgm:prSet presAssocID="{C5F33166-9ADE-4079-8D46-2F0B52F82A7B}" presName="composite" presStyleCnt="0"/>
      <dgm:spPr/>
    </dgm:pt>
    <dgm:pt modelId="{A11DD8CE-221A-4AE9-9139-5E3A5241C080}" type="pres">
      <dgm:prSet presAssocID="{C5F33166-9ADE-4079-8D46-2F0B52F82A7B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66263-6A02-4DFD-9E66-C89E9A8FE7D4}" type="pres">
      <dgm:prSet presAssocID="{C5F33166-9ADE-4079-8D46-2F0B52F82A7B}" presName="descendantText" presStyleLbl="alignAcc1" presStyleIdx="1" presStyleCnt="7" custScaleY="136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24176-948D-4429-9130-8303FCF04674}" type="pres">
      <dgm:prSet presAssocID="{5E8F2380-B58B-4CB1-A9E3-9F508194F498}" presName="sp" presStyleCnt="0"/>
      <dgm:spPr/>
    </dgm:pt>
    <dgm:pt modelId="{11ED3F1F-F79A-43A2-8127-438BD8DA7134}" type="pres">
      <dgm:prSet presAssocID="{9866E4E7-FBE1-4E6B-9304-41752050693A}" presName="composite" presStyleCnt="0"/>
      <dgm:spPr/>
    </dgm:pt>
    <dgm:pt modelId="{CBACF4B3-389A-43DF-8581-AD89FA39736E}" type="pres">
      <dgm:prSet presAssocID="{9866E4E7-FBE1-4E6B-9304-41752050693A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62F4C-D45F-4BEF-BC2E-B3FCE4578303}" type="pres">
      <dgm:prSet presAssocID="{9866E4E7-FBE1-4E6B-9304-41752050693A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A9161-2FC8-4FBF-A2BE-B8D01C3F2C4C}" type="pres">
      <dgm:prSet presAssocID="{870B8838-E0FE-46FA-812A-40E7EEB1F3B6}" presName="sp" presStyleCnt="0"/>
      <dgm:spPr/>
    </dgm:pt>
    <dgm:pt modelId="{502ADDE8-248F-4D36-9CA7-29EA8A985A26}" type="pres">
      <dgm:prSet presAssocID="{940ACAED-ABDA-4F57-9551-61D39A32ACCF}" presName="composite" presStyleCnt="0"/>
      <dgm:spPr/>
    </dgm:pt>
    <dgm:pt modelId="{1A81C2DD-1DB7-4109-B290-2526B51F22D3}" type="pres">
      <dgm:prSet presAssocID="{940ACAED-ABDA-4F57-9551-61D39A32ACCF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B3589-63FA-4E3E-8BA5-82291B5FF62E}" type="pres">
      <dgm:prSet presAssocID="{940ACAED-ABDA-4F57-9551-61D39A32ACCF}" presName="descendantText" presStyleLbl="alignAcc1" presStyleIdx="3" presStyleCnt="7" custScaleY="127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C3FC9-8930-4721-BF39-4B512ECE84A1}" type="pres">
      <dgm:prSet presAssocID="{80C15B18-123C-418A-AD11-A93414C3C499}" presName="sp" presStyleCnt="0"/>
      <dgm:spPr/>
    </dgm:pt>
    <dgm:pt modelId="{AD09DB0A-9DAA-4E3B-9F27-1523B56FB987}" type="pres">
      <dgm:prSet presAssocID="{77E5F21B-6126-41A2-80DF-D9F541EF4A9D}" presName="composite" presStyleCnt="0"/>
      <dgm:spPr/>
    </dgm:pt>
    <dgm:pt modelId="{891AEABF-AED9-4894-8974-C41CC6B02462}" type="pres">
      <dgm:prSet presAssocID="{77E5F21B-6126-41A2-80DF-D9F541EF4A9D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1EB95-737D-42C1-A58E-CC5610C783DC}" type="pres">
      <dgm:prSet presAssocID="{77E5F21B-6126-41A2-80DF-D9F541EF4A9D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8C5A1-40AE-4A2C-9AF3-C6BFFD864BF8}" type="pres">
      <dgm:prSet presAssocID="{A1F4292E-37FA-4860-B8E1-A4B1BADB11ED}" presName="sp" presStyleCnt="0"/>
      <dgm:spPr/>
    </dgm:pt>
    <dgm:pt modelId="{DDD387A6-93A9-4D43-A0A3-68BDE6106A9F}" type="pres">
      <dgm:prSet presAssocID="{6489FD1B-F974-404D-843F-431D50CBB4E2}" presName="composite" presStyleCnt="0"/>
      <dgm:spPr/>
    </dgm:pt>
    <dgm:pt modelId="{DEA8AB55-73B6-46C3-8302-75985A45ECF3}" type="pres">
      <dgm:prSet presAssocID="{6489FD1B-F974-404D-843F-431D50CBB4E2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0A737-613D-4396-9549-861A975E5673}" type="pres">
      <dgm:prSet presAssocID="{6489FD1B-F974-404D-843F-431D50CBB4E2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BB0B7-3EE0-4D83-B692-0E4942188AA7}" type="pres">
      <dgm:prSet presAssocID="{C93593DF-4A68-426D-AB92-FD72D39905F0}" presName="sp" presStyleCnt="0"/>
      <dgm:spPr/>
    </dgm:pt>
    <dgm:pt modelId="{23ABD24E-5D00-4B24-9520-88F53D41040D}" type="pres">
      <dgm:prSet presAssocID="{684161F8-EEAE-4CEB-8412-FEC6D4F06DC0}" presName="composite" presStyleCnt="0"/>
      <dgm:spPr/>
    </dgm:pt>
    <dgm:pt modelId="{AA9C7920-087F-41E8-BB6D-30AFBBC9C56A}" type="pres">
      <dgm:prSet presAssocID="{684161F8-EEAE-4CEB-8412-FEC6D4F06DC0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5D728-5C88-4979-AD9F-05070ADE432D}" type="pres">
      <dgm:prSet presAssocID="{684161F8-EEAE-4CEB-8412-FEC6D4F06DC0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875A1B-1F65-4489-B685-70498CC033C2}" srcId="{684161F8-EEAE-4CEB-8412-FEC6D4F06DC0}" destId="{578333FD-8AB1-4D4D-A803-B81BC72B49B2}" srcOrd="0" destOrd="0" parTransId="{53E0E05F-8430-491C-8B39-367337590A8A}" sibTransId="{76F05865-1744-4F97-8924-BF378857A25E}"/>
    <dgm:cxn modelId="{CB79692A-99EA-48EB-B8B7-5400364E657F}" srcId="{C5F33166-9ADE-4079-8D46-2F0B52F82A7B}" destId="{E0EC3B48-2CDB-40A6-B773-8745974B2DD5}" srcOrd="0" destOrd="0" parTransId="{701EAD9A-79C4-41C4-92A7-19C89EAA7645}" sibTransId="{B6DA304E-27AA-4133-9EB0-BC13142456D3}"/>
    <dgm:cxn modelId="{B0A1B4B9-3FA8-4EAA-B20A-0DEAEE2BFE90}" srcId="{C6A66735-8F15-421A-A3F6-A393F2D5994A}" destId="{9866E4E7-FBE1-4E6B-9304-41752050693A}" srcOrd="2" destOrd="0" parTransId="{5F2EC854-AA60-4F60-9066-F15C04452E98}" sibTransId="{870B8838-E0FE-46FA-812A-40E7EEB1F3B6}"/>
    <dgm:cxn modelId="{F98FA028-A2E8-4886-8820-9671BB38ACC4}" type="presOf" srcId="{DEE2EF46-1962-42B7-8D3C-FBD2EE581D4D}" destId="{0D50A737-613D-4396-9549-861A975E5673}" srcOrd="0" destOrd="0" presId="urn:microsoft.com/office/officeart/2005/8/layout/chevron2"/>
    <dgm:cxn modelId="{3F0ECE02-7050-4BD7-ADEF-15BECEABAFBB}" type="presOf" srcId="{73B1E642-D0D9-47B3-B8D2-89EAA93FB1A4}" destId="{8911EB95-737D-42C1-A58E-CC5610C783DC}" srcOrd="0" destOrd="0" presId="urn:microsoft.com/office/officeart/2005/8/layout/chevron2"/>
    <dgm:cxn modelId="{E8559C93-E004-48D8-A3A6-D9D8A614B066}" type="presOf" srcId="{6489FD1B-F974-404D-843F-431D50CBB4E2}" destId="{DEA8AB55-73B6-46C3-8302-75985A45ECF3}" srcOrd="0" destOrd="0" presId="urn:microsoft.com/office/officeart/2005/8/layout/chevron2"/>
    <dgm:cxn modelId="{5417300F-2FE3-4BB9-8A6B-A1DE3817A34F}" type="presOf" srcId="{ED6BCD2E-0C5B-4429-9715-219E87F882B1}" destId="{ADFB3589-63FA-4E3E-8BA5-82291B5FF62E}" srcOrd="0" destOrd="0" presId="urn:microsoft.com/office/officeart/2005/8/layout/chevron2"/>
    <dgm:cxn modelId="{F9B98638-D583-4A11-8143-F34B0D24BB5D}" type="presOf" srcId="{77E5F21B-6126-41A2-80DF-D9F541EF4A9D}" destId="{891AEABF-AED9-4894-8974-C41CC6B02462}" srcOrd="0" destOrd="0" presId="urn:microsoft.com/office/officeart/2005/8/layout/chevron2"/>
    <dgm:cxn modelId="{A56716A0-2C8E-4941-9E79-CAFCD7E4396F}" srcId="{C6A66735-8F15-421A-A3F6-A393F2D5994A}" destId="{940ACAED-ABDA-4F57-9551-61D39A32ACCF}" srcOrd="3" destOrd="0" parTransId="{889011CF-3322-4F2F-8A68-86C85DE5A7C5}" sibTransId="{80C15B18-123C-418A-AD11-A93414C3C499}"/>
    <dgm:cxn modelId="{B59379C8-8055-49AE-AC06-5DD3192DB089}" type="presOf" srcId="{684161F8-EEAE-4CEB-8412-FEC6D4F06DC0}" destId="{AA9C7920-087F-41E8-BB6D-30AFBBC9C56A}" srcOrd="0" destOrd="0" presId="urn:microsoft.com/office/officeart/2005/8/layout/chevron2"/>
    <dgm:cxn modelId="{08A79F96-887C-4391-A866-5A2DE69873A1}" srcId="{9866E4E7-FBE1-4E6B-9304-41752050693A}" destId="{F1C083C5-F56D-4761-BC08-298FF48AB425}" srcOrd="0" destOrd="0" parTransId="{6AAD0A04-0993-4730-AA25-1E756B914CB1}" sibTransId="{7A25F565-CF99-4AF4-A911-8E78692C9639}"/>
    <dgm:cxn modelId="{C0E38855-DB46-4965-94A4-62822913733F}" type="presOf" srcId="{940ACAED-ABDA-4F57-9551-61D39A32ACCF}" destId="{1A81C2DD-1DB7-4109-B290-2526B51F22D3}" srcOrd="0" destOrd="0" presId="urn:microsoft.com/office/officeart/2005/8/layout/chevron2"/>
    <dgm:cxn modelId="{50B802E5-0C35-4BDC-9C7C-F566B0A90812}" srcId="{6489FD1B-F974-404D-843F-431D50CBB4E2}" destId="{DEE2EF46-1962-42B7-8D3C-FBD2EE581D4D}" srcOrd="0" destOrd="0" parTransId="{0B5F07BB-15D7-4078-BF56-57AF67799CDD}" sibTransId="{CE2C0B3A-00B6-4FBC-9C78-DBA6816269E0}"/>
    <dgm:cxn modelId="{FB9DB830-8B00-4DC9-BC1C-4DD979476F00}" type="presOf" srcId="{578333FD-8AB1-4D4D-A803-B81BC72B49B2}" destId="{6385D728-5C88-4979-AD9F-05070ADE432D}" srcOrd="0" destOrd="0" presId="urn:microsoft.com/office/officeart/2005/8/layout/chevron2"/>
    <dgm:cxn modelId="{D5891036-C128-46CB-947E-D6892AC8BE3E}" srcId="{77E5F21B-6126-41A2-80DF-D9F541EF4A9D}" destId="{73B1E642-D0D9-47B3-B8D2-89EAA93FB1A4}" srcOrd="0" destOrd="0" parTransId="{9429D5B6-31A4-42CF-BCC9-457252A3699E}" sibTransId="{598C9920-5A22-437F-89FA-B1652BB942E4}"/>
    <dgm:cxn modelId="{168AFD7D-7E8A-41E3-8037-6940E533E955}" srcId="{C6A66735-8F15-421A-A3F6-A393F2D5994A}" destId="{3B539580-EDF4-49D7-80D8-856CF3398DD8}" srcOrd="0" destOrd="0" parTransId="{A43A15C6-150E-46C9-AA24-D0003FF2AD56}" sibTransId="{0D685C3C-5BBC-4C50-87E3-709FF726DC5C}"/>
    <dgm:cxn modelId="{B7A124C3-7D64-4C3F-B7D3-5BE26BEF5EA3}" type="presOf" srcId="{E0EC3B48-2CDB-40A6-B773-8745974B2DD5}" destId="{A0866263-6A02-4DFD-9E66-C89E9A8FE7D4}" srcOrd="0" destOrd="0" presId="urn:microsoft.com/office/officeart/2005/8/layout/chevron2"/>
    <dgm:cxn modelId="{48FC5175-BD05-4112-8431-A8D37D48BBA6}" type="presOf" srcId="{F1C083C5-F56D-4761-BC08-298FF48AB425}" destId="{D7362F4C-D45F-4BEF-BC2E-B3FCE4578303}" srcOrd="0" destOrd="0" presId="urn:microsoft.com/office/officeart/2005/8/layout/chevron2"/>
    <dgm:cxn modelId="{8C11BD10-F339-49F9-8B22-D999C925BB8C}" srcId="{C6A66735-8F15-421A-A3F6-A393F2D5994A}" destId="{684161F8-EEAE-4CEB-8412-FEC6D4F06DC0}" srcOrd="6" destOrd="0" parTransId="{F2A37737-31EA-4C2D-891E-6E0AC8ABE537}" sibTransId="{DBE2FDA0-3C7A-4CDB-8955-12B32F238B39}"/>
    <dgm:cxn modelId="{72DBE38A-53B8-4003-857B-4D04608E67E5}" type="presOf" srcId="{9866E4E7-FBE1-4E6B-9304-41752050693A}" destId="{CBACF4B3-389A-43DF-8581-AD89FA39736E}" srcOrd="0" destOrd="0" presId="urn:microsoft.com/office/officeart/2005/8/layout/chevron2"/>
    <dgm:cxn modelId="{374CED91-6D63-48E5-8645-6D71547E2290}" type="presOf" srcId="{C5F33166-9ADE-4079-8D46-2F0B52F82A7B}" destId="{A11DD8CE-221A-4AE9-9139-5E3A5241C080}" srcOrd="0" destOrd="0" presId="urn:microsoft.com/office/officeart/2005/8/layout/chevron2"/>
    <dgm:cxn modelId="{A0FBEFB5-5C8E-4733-87C4-27BEE05BEDFD}" srcId="{940ACAED-ABDA-4F57-9551-61D39A32ACCF}" destId="{ED6BCD2E-0C5B-4429-9715-219E87F882B1}" srcOrd="0" destOrd="0" parTransId="{55346B5D-FA93-4992-89AF-478F7C745953}" sibTransId="{21E85938-1D4B-4A08-9EA3-86D8690F0D34}"/>
    <dgm:cxn modelId="{B9D8FD6B-580D-45E9-A838-2B7831C9E6B3}" type="presOf" srcId="{3B539580-EDF4-49D7-80D8-856CF3398DD8}" destId="{626A7ACE-09EF-4822-8D56-C4E22FC38663}" srcOrd="0" destOrd="0" presId="urn:microsoft.com/office/officeart/2005/8/layout/chevron2"/>
    <dgm:cxn modelId="{179EB73A-9CF1-4F2D-9BE5-C27ABDB58CF0}" srcId="{C6A66735-8F15-421A-A3F6-A393F2D5994A}" destId="{77E5F21B-6126-41A2-80DF-D9F541EF4A9D}" srcOrd="4" destOrd="0" parTransId="{83DCB621-87A7-4315-9978-8947A798F0CD}" sibTransId="{A1F4292E-37FA-4860-B8E1-A4B1BADB11ED}"/>
    <dgm:cxn modelId="{7779A276-DF67-4779-ADF6-145CBDFD4D36}" type="presOf" srcId="{68B8648B-5F0A-4C66-8201-CC12F000EF45}" destId="{E413C23B-FE3D-499A-A0F0-FD180FAB85D4}" srcOrd="0" destOrd="0" presId="urn:microsoft.com/office/officeart/2005/8/layout/chevron2"/>
    <dgm:cxn modelId="{147A40BC-9BFD-4511-8F7C-0236E3FCCC36}" srcId="{C6A66735-8F15-421A-A3F6-A393F2D5994A}" destId="{C5F33166-9ADE-4079-8D46-2F0B52F82A7B}" srcOrd="1" destOrd="0" parTransId="{F3A18444-2F8F-4EBD-AC44-0251D7B0AA99}" sibTransId="{5E8F2380-B58B-4CB1-A9E3-9F508194F498}"/>
    <dgm:cxn modelId="{BEBE8363-8B01-4E0D-8728-5464DC34752A}" type="presOf" srcId="{C6A66735-8F15-421A-A3F6-A393F2D5994A}" destId="{E253ED8C-2099-413B-BA19-AC18406D3B1B}" srcOrd="0" destOrd="0" presId="urn:microsoft.com/office/officeart/2005/8/layout/chevron2"/>
    <dgm:cxn modelId="{18604E54-ECA1-4E7D-A863-1F0929DA4429}" srcId="{3B539580-EDF4-49D7-80D8-856CF3398DD8}" destId="{68B8648B-5F0A-4C66-8201-CC12F000EF45}" srcOrd="0" destOrd="0" parTransId="{4F552A7A-761E-4DF0-802F-1D51906CB9A1}" sibTransId="{FB2EB952-5C9E-40F2-9B1A-DFB8E11EEDDE}"/>
    <dgm:cxn modelId="{9B05853C-12B7-4FA4-BDFA-D4CC9C01111F}" srcId="{C6A66735-8F15-421A-A3F6-A393F2D5994A}" destId="{6489FD1B-F974-404D-843F-431D50CBB4E2}" srcOrd="5" destOrd="0" parTransId="{F71356DC-B62F-4709-9537-1781D93B199D}" sibTransId="{C93593DF-4A68-426D-AB92-FD72D39905F0}"/>
    <dgm:cxn modelId="{0F3F255E-526B-4204-A6AB-4E5A09A04C42}" type="presParOf" srcId="{E253ED8C-2099-413B-BA19-AC18406D3B1B}" destId="{09A9B6C4-7781-484C-A039-3D58CFD8ABBD}" srcOrd="0" destOrd="0" presId="urn:microsoft.com/office/officeart/2005/8/layout/chevron2"/>
    <dgm:cxn modelId="{B0C7AFB5-8E84-4F37-B068-BD8DED71ED79}" type="presParOf" srcId="{09A9B6C4-7781-484C-A039-3D58CFD8ABBD}" destId="{626A7ACE-09EF-4822-8D56-C4E22FC38663}" srcOrd="0" destOrd="0" presId="urn:microsoft.com/office/officeart/2005/8/layout/chevron2"/>
    <dgm:cxn modelId="{54FD1505-C90B-42AD-9810-683D7310EC6B}" type="presParOf" srcId="{09A9B6C4-7781-484C-A039-3D58CFD8ABBD}" destId="{E413C23B-FE3D-499A-A0F0-FD180FAB85D4}" srcOrd="1" destOrd="0" presId="urn:microsoft.com/office/officeart/2005/8/layout/chevron2"/>
    <dgm:cxn modelId="{E3A040CD-33B7-48B1-BFDB-967406F8F2CB}" type="presParOf" srcId="{E253ED8C-2099-413B-BA19-AC18406D3B1B}" destId="{A49B6B45-2972-40F8-BFDC-70EB5C88CE46}" srcOrd="1" destOrd="0" presId="urn:microsoft.com/office/officeart/2005/8/layout/chevron2"/>
    <dgm:cxn modelId="{3311E189-3DBA-4D9B-ABA1-D97FA8BEA938}" type="presParOf" srcId="{E253ED8C-2099-413B-BA19-AC18406D3B1B}" destId="{6F6E82C6-98C6-4B5F-9042-72EFA1C2BD2F}" srcOrd="2" destOrd="0" presId="urn:microsoft.com/office/officeart/2005/8/layout/chevron2"/>
    <dgm:cxn modelId="{D0E7BB5C-8648-4633-A127-9523CD804DD7}" type="presParOf" srcId="{6F6E82C6-98C6-4B5F-9042-72EFA1C2BD2F}" destId="{A11DD8CE-221A-4AE9-9139-5E3A5241C080}" srcOrd="0" destOrd="0" presId="urn:microsoft.com/office/officeart/2005/8/layout/chevron2"/>
    <dgm:cxn modelId="{C3041841-DA31-4B9F-A4C8-B44B1524B8C0}" type="presParOf" srcId="{6F6E82C6-98C6-4B5F-9042-72EFA1C2BD2F}" destId="{A0866263-6A02-4DFD-9E66-C89E9A8FE7D4}" srcOrd="1" destOrd="0" presId="urn:microsoft.com/office/officeart/2005/8/layout/chevron2"/>
    <dgm:cxn modelId="{5F9C1EB1-0CF8-45A2-923E-EF33A2FAC9C1}" type="presParOf" srcId="{E253ED8C-2099-413B-BA19-AC18406D3B1B}" destId="{06324176-948D-4429-9130-8303FCF04674}" srcOrd="3" destOrd="0" presId="urn:microsoft.com/office/officeart/2005/8/layout/chevron2"/>
    <dgm:cxn modelId="{36F869BD-BC59-4CCD-B635-79A0C8802FF1}" type="presParOf" srcId="{E253ED8C-2099-413B-BA19-AC18406D3B1B}" destId="{11ED3F1F-F79A-43A2-8127-438BD8DA7134}" srcOrd="4" destOrd="0" presId="urn:microsoft.com/office/officeart/2005/8/layout/chevron2"/>
    <dgm:cxn modelId="{4525BF62-876C-471D-9C7D-D1DBCF9B93C1}" type="presParOf" srcId="{11ED3F1F-F79A-43A2-8127-438BD8DA7134}" destId="{CBACF4B3-389A-43DF-8581-AD89FA39736E}" srcOrd="0" destOrd="0" presId="urn:microsoft.com/office/officeart/2005/8/layout/chevron2"/>
    <dgm:cxn modelId="{8EB2CACE-DA38-4571-90C8-241ABA423ED7}" type="presParOf" srcId="{11ED3F1F-F79A-43A2-8127-438BD8DA7134}" destId="{D7362F4C-D45F-4BEF-BC2E-B3FCE4578303}" srcOrd="1" destOrd="0" presId="urn:microsoft.com/office/officeart/2005/8/layout/chevron2"/>
    <dgm:cxn modelId="{E110315A-9838-43C1-9EE0-04895C69C21F}" type="presParOf" srcId="{E253ED8C-2099-413B-BA19-AC18406D3B1B}" destId="{334A9161-2FC8-4FBF-A2BE-B8D01C3F2C4C}" srcOrd="5" destOrd="0" presId="urn:microsoft.com/office/officeart/2005/8/layout/chevron2"/>
    <dgm:cxn modelId="{DD49A879-9ADD-42DA-A32A-6434511AA7EB}" type="presParOf" srcId="{E253ED8C-2099-413B-BA19-AC18406D3B1B}" destId="{502ADDE8-248F-4D36-9CA7-29EA8A985A26}" srcOrd="6" destOrd="0" presId="urn:microsoft.com/office/officeart/2005/8/layout/chevron2"/>
    <dgm:cxn modelId="{826E989A-7B31-4A00-81C6-06080A6E2949}" type="presParOf" srcId="{502ADDE8-248F-4D36-9CA7-29EA8A985A26}" destId="{1A81C2DD-1DB7-4109-B290-2526B51F22D3}" srcOrd="0" destOrd="0" presId="urn:microsoft.com/office/officeart/2005/8/layout/chevron2"/>
    <dgm:cxn modelId="{EE4FF54A-234A-4E8A-9730-B12FBAD3FCFA}" type="presParOf" srcId="{502ADDE8-248F-4D36-9CA7-29EA8A985A26}" destId="{ADFB3589-63FA-4E3E-8BA5-82291B5FF62E}" srcOrd="1" destOrd="0" presId="urn:microsoft.com/office/officeart/2005/8/layout/chevron2"/>
    <dgm:cxn modelId="{3D8AB62A-6702-4520-AB89-91C034B1353F}" type="presParOf" srcId="{E253ED8C-2099-413B-BA19-AC18406D3B1B}" destId="{62FC3FC9-8930-4721-BF39-4B512ECE84A1}" srcOrd="7" destOrd="0" presId="urn:microsoft.com/office/officeart/2005/8/layout/chevron2"/>
    <dgm:cxn modelId="{834E6380-E5B2-4C5E-9CB4-C220B8DB4CE8}" type="presParOf" srcId="{E253ED8C-2099-413B-BA19-AC18406D3B1B}" destId="{AD09DB0A-9DAA-4E3B-9F27-1523B56FB987}" srcOrd="8" destOrd="0" presId="urn:microsoft.com/office/officeart/2005/8/layout/chevron2"/>
    <dgm:cxn modelId="{7CB43261-727A-4599-8FB6-D78CC6604CA9}" type="presParOf" srcId="{AD09DB0A-9DAA-4E3B-9F27-1523B56FB987}" destId="{891AEABF-AED9-4894-8974-C41CC6B02462}" srcOrd="0" destOrd="0" presId="urn:microsoft.com/office/officeart/2005/8/layout/chevron2"/>
    <dgm:cxn modelId="{256DC1AE-C324-4D62-8932-E9393129A5FB}" type="presParOf" srcId="{AD09DB0A-9DAA-4E3B-9F27-1523B56FB987}" destId="{8911EB95-737D-42C1-A58E-CC5610C783DC}" srcOrd="1" destOrd="0" presId="urn:microsoft.com/office/officeart/2005/8/layout/chevron2"/>
    <dgm:cxn modelId="{84E41C5B-E47D-4E6C-962B-CA09E9CD048A}" type="presParOf" srcId="{E253ED8C-2099-413B-BA19-AC18406D3B1B}" destId="{1748C5A1-40AE-4A2C-9AF3-C6BFFD864BF8}" srcOrd="9" destOrd="0" presId="urn:microsoft.com/office/officeart/2005/8/layout/chevron2"/>
    <dgm:cxn modelId="{D7E76C81-2A10-48CF-A5A9-A84BBC845FB0}" type="presParOf" srcId="{E253ED8C-2099-413B-BA19-AC18406D3B1B}" destId="{DDD387A6-93A9-4D43-A0A3-68BDE6106A9F}" srcOrd="10" destOrd="0" presId="urn:microsoft.com/office/officeart/2005/8/layout/chevron2"/>
    <dgm:cxn modelId="{EBA85947-E438-4EA7-A30E-B7520C9BFBB9}" type="presParOf" srcId="{DDD387A6-93A9-4D43-A0A3-68BDE6106A9F}" destId="{DEA8AB55-73B6-46C3-8302-75985A45ECF3}" srcOrd="0" destOrd="0" presId="urn:microsoft.com/office/officeart/2005/8/layout/chevron2"/>
    <dgm:cxn modelId="{2DAD93D3-BACF-4CA3-9586-69A5B0A826C8}" type="presParOf" srcId="{DDD387A6-93A9-4D43-A0A3-68BDE6106A9F}" destId="{0D50A737-613D-4396-9549-861A975E5673}" srcOrd="1" destOrd="0" presId="urn:microsoft.com/office/officeart/2005/8/layout/chevron2"/>
    <dgm:cxn modelId="{C7E0EE17-C261-49E2-997C-6D037719A1E6}" type="presParOf" srcId="{E253ED8C-2099-413B-BA19-AC18406D3B1B}" destId="{153BB0B7-3EE0-4D83-B692-0E4942188AA7}" srcOrd="11" destOrd="0" presId="urn:microsoft.com/office/officeart/2005/8/layout/chevron2"/>
    <dgm:cxn modelId="{640DBD29-0DD6-4DBB-B43F-F0FA0098E822}" type="presParOf" srcId="{E253ED8C-2099-413B-BA19-AC18406D3B1B}" destId="{23ABD24E-5D00-4B24-9520-88F53D41040D}" srcOrd="12" destOrd="0" presId="urn:microsoft.com/office/officeart/2005/8/layout/chevron2"/>
    <dgm:cxn modelId="{344B052C-9809-4199-BED9-ABDA421F29E9}" type="presParOf" srcId="{23ABD24E-5D00-4B24-9520-88F53D41040D}" destId="{AA9C7920-087F-41E8-BB6D-30AFBBC9C56A}" srcOrd="0" destOrd="0" presId="urn:microsoft.com/office/officeart/2005/8/layout/chevron2"/>
    <dgm:cxn modelId="{69C6B605-6932-4338-9593-C158D49A0939}" type="presParOf" srcId="{23ABD24E-5D00-4B24-9520-88F53D41040D}" destId="{6385D728-5C88-4979-AD9F-05070ADE43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335346-7B72-4E6A-B433-3CE45FBF7843}" type="doc">
      <dgm:prSet loTypeId="urn:microsoft.com/office/officeart/2005/8/layout/h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020AB9C-BB1D-4603-AA1D-9525F72D0940}">
      <dgm:prSet phldrT="[Текст]" custT="1"/>
      <dgm:spPr/>
      <dgm:t>
        <a:bodyPr/>
        <a:lstStyle/>
        <a:p>
          <a:r>
            <a:rPr lang="ru-RU" sz="1400" b="1" i="0" dirty="0" smtClean="0"/>
            <a:t>ФП-1 «Развитие научной и научно-производственной кооперации»</a:t>
          </a:r>
          <a:endParaRPr lang="ru-RU" sz="1400" b="1" dirty="0"/>
        </a:p>
      </dgm:t>
    </dgm:pt>
    <dgm:pt modelId="{550B6E9A-9CD5-4E64-A387-F4889951E0A5}" type="parTrans" cxnId="{5217E360-5A8D-482F-B686-E27F5C08AB71}">
      <dgm:prSet/>
      <dgm:spPr/>
      <dgm:t>
        <a:bodyPr/>
        <a:lstStyle/>
        <a:p>
          <a:endParaRPr lang="ru-RU"/>
        </a:p>
      </dgm:t>
    </dgm:pt>
    <dgm:pt modelId="{A38E8C0F-037B-4AE2-9071-E9BC5DB98CCB}" type="sibTrans" cxnId="{5217E360-5A8D-482F-B686-E27F5C08AB71}">
      <dgm:prSet/>
      <dgm:spPr/>
      <dgm:t>
        <a:bodyPr/>
        <a:lstStyle/>
        <a:p>
          <a:endParaRPr lang="ru-RU"/>
        </a:p>
      </dgm:t>
    </dgm:pt>
    <dgm:pt modelId="{9A29A62E-9C80-4D37-9DA1-050A245CEFC9}">
      <dgm:prSet phldrT="[Текст]"/>
      <dgm:spPr/>
      <dgm:t>
        <a:bodyPr/>
        <a:lstStyle/>
        <a:p>
          <a:r>
            <a:rPr lang="ru-RU" b="1" i="0" dirty="0" smtClean="0"/>
            <a:t>Задача 1.</a:t>
          </a:r>
          <a:r>
            <a:rPr lang="ru-RU" b="0" i="0" dirty="0" smtClean="0"/>
            <a:t> Создание не менее 15 научно-образовательных центров мирового уровня на основе интеграции университетов и научных организаций и их кооперации с организациями, действующими в реальном секторе экономики (далее – компании-участники НОЦ). 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C6CB2907-6C0A-43A0-A175-021852AA3DC2}" type="parTrans" cxnId="{A1A3B5E2-23AE-491B-BDF7-C6AA8EBA5E28}">
      <dgm:prSet/>
      <dgm:spPr/>
      <dgm:t>
        <a:bodyPr/>
        <a:lstStyle/>
        <a:p>
          <a:endParaRPr lang="ru-RU"/>
        </a:p>
      </dgm:t>
    </dgm:pt>
    <dgm:pt modelId="{C476DD69-04B1-4D15-9E30-6EACC890BB9B}" type="sibTrans" cxnId="{A1A3B5E2-23AE-491B-BDF7-C6AA8EBA5E28}">
      <dgm:prSet/>
      <dgm:spPr/>
      <dgm:t>
        <a:bodyPr/>
        <a:lstStyle/>
        <a:p>
          <a:endParaRPr lang="ru-RU"/>
        </a:p>
      </dgm:t>
    </dgm:pt>
    <dgm:pt modelId="{BA25F43B-281C-47C2-8AC7-3DC124811E8A}">
      <dgm:prSet phldrT="[Текст]"/>
      <dgm:spPr/>
      <dgm:t>
        <a:bodyPr/>
        <a:lstStyle/>
        <a:p>
          <a:r>
            <a:rPr lang="ru-RU" b="1" i="0" dirty="0" smtClean="0"/>
            <a:t>Задача 2.</a:t>
          </a:r>
          <a:r>
            <a:rPr lang="ru-RU" b="0" i="0" dirty="0" smtClean="0"/>
            <a:t> Создание научных центров мирового уровня, включая сеть международных математических центров и центров геномных исследований.</a:t>
          </a:r>
          <a:endParaRPr lang="ru-RU" dirty="0"/>
        </a:p>
      </dgm:t>
    </dgm:pt>
    <dgm:pt modelId="{A049A373-75EB-4046-BF3A-8D7D0B53D86C}" type="parTrans" cxnId="{566FC010-1EB2-48D5-A3EA-60848FFB0C88}">
      <dgm:prSet/>
      <dgm:spPr/>
      <dgm:t>
        <a:bodyPr/>
        <a:lstStyle/>
        <a:p>
          <a:endParaRPr lang="ru-RU"/>
        </a:p>
      </dgm:t>
    </dgm:pt>
    <dgm:pt modelId="{4B480499-6FC1-4E72-A459-0CBCD6882AF4}" type="sibTrans" cxnId="{566FC010-1EB2-48D5-A3EA-60848FFB0C88}">
      <dgm:prSet/>
      <dgm:spPr/>
      <dgm:t>
        <a:bodyPr/>
        <a:lstStyle/>
        <a:p>
          <a:endParaRPr lang="ru-RU"/>
        </a:p>
      </dgm:t>
    </dgm:pt>
    <dgm:pt modelId="{80B20A0D-1CB9-46F1-A4CD-4A6B1DD7A1ED}">
      <dgm:prSet phldrT="[Текст]" custT="1"/>
      <dgm:spPr/>
      <dgm:t>
        <a:bodyPr/>
        <a:lstStyle/>
        <a:p>
          <a:r>
            <a:rPr lang="ru-RU" sz="1400" b="1" i="0" dirty="0" smtClean="0"/>
            <a:t>ФП-2 «Развитие передовой инфраструктуры для проведения исследований и разработок в Российской Федерации»</a:t>
          </a:r>
          <a:endParaRPr lang="ru-RU" sz="1400" b="1" dirty="0"/>
        </a:p>
      </dgm:t>
    </dgm:pt>
    <dgm:pt modelId="{3C1D8C45-9EEF-4C8D-8D25-31D1F1532843}" type="parTrans" cxnId="{1E00243A-2B0E-4A67-BE0F-4FC5D16A3F12}">
      <dgm:prSet/>
      <dgm:spPr/>
      <dgm:t>
        <a:bodyPr/>
        <a:lstStyle/>
        <a:p>
          <a:endParaRPr lang="ru-RU"/>
        </a:p>
      </dgm:t>
    </dgm:pt>
    <dgm:pt modelId="{357ADE6E-0106-40F3-A886-0EED0C5CE635}" type="sibTrans" cxnId="{1E00243A-2B0E-4A67-BE0F-4FC5D16A3F12}">
      <dgm:prSet/>
      <dgm:spPr/>
      <dgm:t>
        <a:bodyPr/>
        <a:lstStyle/>
        <a:p>
          <a:endParaRPr lang="ru-RU"/>
        </a:p>
      </dgm:t>
    </dgm:pt>
    <dgm:pt modelId="{93ECABC2-8971-4C57-AD85-88CE0373BEF5}">
      <dgm:prSet phldrT="[Текст]"/>
      <dgm:spPr/>
      <dgm:t>
        <a:bodyPr/>
        <a:lstStyle/>
        <a:p>
          <a:r>
            <a:rPr lang="ru-RU" b="1" i="0" dirty="0" smtClean="0"/>
            <a:t>Задача 1.</a:t>
          </a:r>
          <a:r>
            <a:rPr lang="ru-RU" b="0" i="0" dirty="0" smtClean="0"/>
            <a:t> Обновление не менее 50 процентов приборной базы ведущих организаций, выполняющих научные исследования и разработки.</a:t>
          </a:r>
          <a:endParaRPr lang="ru-RU" dirty="0"/>
        </a:p>
      </dgm:t>
    </dgm:pt>
    <dgm:pt modelId="{ABC3A0D5-3E4A-4B59-AE87-372F520DD229}" type="parTrans" cxnId="{6A8C7605-6E4B-4400-9B20-6C4A95C982F0}">
      <dgm:prSet/>
      <dgm:spPr/>
      <dgm:t>
        <a:bodyPr/>
        <a:lstStyle/>
        <a:p>
          <a:endParaRPr lang="ru-RU"/>
        </a:p>
      </dgm:t>
    </dgm:pt>
    <dgm:pt modelId="{48E3BA93-4EDD-4D65-9E17-46BC8C1B4DBE}" type="sibTrans" cxnId="{6A8C7605-6E4B-4400-9B20-6C4A95C982F0}">
      <dgm:prSet/>
      <dgm:spPr/>
      <dgm:t>
        <a:bodyPr/>
        <a:lstStyle/>
        <a:p>
          <a:endParaRPr lang="ru-RU"/>
        </a:p>
      </dgm:t>
    </dgm:pt>
    <dgm:pt modelId="{09978EF1-F4CF-4558-B549-481EDD01CCF1}">
      <dgm:prSet phldrT="[Текст]"/>
      <dgm:spPr/>
      <dgm:t>
        <a:bodyPr/>
        <a:lstStyle/>
        <a:p>
          <a:r>
            <a:rPr lang="ru-RU" b="1" i="0" dirty="0" smtClean="0"/>
            <a:t>Задача 2. </a:t>
          </a:r>
          <a:r>
            <a:rPr lang="ru-RU" b="0" i="0" dirty="0" smtClean="0"/>
            <a:t>Развитие передовой инфраструктуры научных исследований и разработок, инновационной деятельности, включая создание и развитие сети уникальных установок класса «</a:t>
          </a:r>
          <a:r>
            <a:rPr lang="ru-RU" b="0" i="0" dirty="0" err="1" smtClean="0"/>
            <a:t>мегасайенс</a:t>
          </a:r>
          <a:r>
            <a:rPr lang="ru-RU" b="0" i="0" dirty="0" smtClean="0"/>
            <a:t>».</a:t>
          </a:r>
          <a:endParaRPr lang="ru-RU" dirty="0"/>
        </a:p>
      </dgm:t>
    </dgm:pt>
    <dgm:pt modelId="{C7CA041B-F362-42B4-A5BB-D46425873EB2}" type="parTrans" cxnId="{16E6A0F5-4D0C-4045-9DF1-A23F27E0DB44}">
      <dgm:prSet/>
      <dgm:spPr/>
      <dgm:t>
        <a:bodyPr/>
        <a:lstStyle/>
        <a:p>
          <a:endParaRPr lang="ru-RU"/>
        </a:p>
      </dgm:t>
    </dgm:pt>
    <dgm:pt modelId="{32DCDDF4-FB52-4F3A-B118-E680C9E35EBD}" type="sibTrans" cxnId="{16E6A0F5-4D0C-4045-9DF1-A23F27E0DB44}">
      <dgm:prSet/>
      <dgm:spPr/>
      <dgm:t>
        <a:bodyPr/>
        <a:lstStyle/>
        <a:p>
          <a:endParaRPr lang="ru-RU"/>
        </a:p>
      </dgm:t>
    </dgm:pt>
    <dgm:pt modelId="{C571B9E3-E013-466D-ADB3-B783DB6A3346}">
      <dgm:prSet phldrT="[Текст]" custT="1"/>
      <dgm:spPr/>
      <dgm:t>
        <a:bodyPr/>
        <a:lstStyle/>
        <a:p>
          <a:r>
            <a:rPr lang="ru-RU" sz="1400" b="1" i="0" dirty="0" smtClean="0"/>
            <a:t>ФП-3 «Развитие кадрового потенциала в сфере исследований и разработок»</a:t>
          </a:r>
          <a:endParaRPr lang="ru-RU" sz="1400" b="1" dirty="0"/>
        </a:p>
      </dgm:t>
    </dgm:pt>
    <dgm:pt modelId="{8F5D093A-8467-4698-9754-47F4FEBA40F9}" type="parTrans" cxnId="{99879A8B-483D-4345-AB06-93C8679C0DD5}">
      <dgm:prSet/>
      <dgm:spPr/>
      <dgm:t>
        <a:bodyPr/>
        <a:lstStyle/>
        <a:p>
          <a:endParaRPr lang="ru-RU"/>
        </a:p>
      </dgm:t>
    </dgm:pt>
    <dgm:pt modelId="{3F344C5C-DAB7-47BD-B86E-CF22774D583E}" type="sibTrans" cxnId="{99879A8B-483D-4345-AB06-93C8679C0DD5}">
      <dgm:prSet/>
      <dgm:spPr/>
      <dgm:t>
        <a:bodyPr/>
        <a:lstStyle/>
        <a:p>
          <a:endParaRPr lang="ru-RU"/>
        </a:p>
      </dgm:t>
    </dgm:pt>
    <dgm:pt modelId="{689EEA61-CA02-4C84-A14B-AB45732C62F9}">
      <dgm:prSet phldrT="[Текст]"/>
      <dgm:spPr/>
      <dgm:t>
        <a:bodyPr/>
        <a:lstStyle/>
        <a:p>
          <a:r>
            <a:rPr lang="ru-RU" b="1" i="0" dirty="0" smtClean="0"/>
            <a:t>Задача 1.</a:t>
          </a:r>
          <a:r>
            <a:rPr lang="ru-RU" b="0" i="0" dirty="0" smtClean="0"/>
            <a:t> Формирование целостной системы подготовки и профессионального роста научных и научно-педагогических кадров, обеспечивающей условия для осуществления молодыми учеными научных исследований и разработок, создания научных лабораторий и конкурентоспособных коллективов.</a:t>
          </a:r>
          <a:endParaRPr lang="ru-RU" dirty="0"/>
        </a:p>
      </dgm:t>
    </dgm:pt>
    <dgm:pt modelId="{CBD0F33C-E1BA-4412-B745-5DBB4865F793}" type="parTrans" cxnId="{2FCADA10-C5EB-4E72-BD62-56E5A0BD7BED}">
      <dgm:prSet/>
      <dgm:spPr/>
      <dgm:t>
        <a:bodyPr/>
        <a:lstStyle/>
        <a:p>
          <a:endParaRPr lang="ru-RU"/>
        </a:p>
      </dgm:t>
    </dgm:pt>
    <dgm:pt modelId="{E61D2A5D-95D9-4091-B04A-ABE4C70B4AFB}" type="sibTrans" cxnId="{2FCADA10-C5EB-4E72-BD62-56E5A0BD7BED}">
      <dgm:prSet/>
      <dgm:spPr/>
      <dgm:t>
        <a:bodyPr/>
        <a:lstStyle/>
        <a:p>
          <a:endParaRPr lang="ru-RU"/>
        </a:p>
      </dgm:t>
    </dgm:pt>
    <dgm:pt modelId="{2A441251-C17E-49A8-A9A4-DBF19C581BF1}">
      <dgm:prSet phldrT="[Текст]"/>
      <dgm:spPr/>
      <dgm:t>
        <a:bodyPr/>
        <a:lstStyle/>
        <a:p>
          <a:endParaRPr lang="ru-RU" dirty="0"/>
        </a:p>
      </dgm:t>
    </dgm:pt>
    <dgm:pt modelId="{9D462D4B-2049-4D00-B4B2-37A4701DA1C2}" type="parTrans" cxnId="{3A14D2C6-4216-4029-8440-B82DE5188F2E}">
      <dgm:prSet/>
      <dgm:spPr/>
      <dgm:t>
        <a:bodyPr/>
        <a:lstStyle/>
        <a:p>
          <a:endParaRPr lang="ru-RU"/>
        </a:p>
      </dgm:t>
    </dgm:pt>
    <dgm:pt modelId="{E85CDB47-9B71-4C38-9A97-A51EE1D6B849}" type="sibTrans" cxnId="{3A14D2C6-4216-4029-8440-B82DE5188F2E}">
      <dgm:prSet/>
      <dgm:spPr/>
      <dgm:t>
        <a:bodyPr/>
        <a:lstStyle/>
        <a:p>
          <a:endParaRPr lang="ru-RU"/>
        </a:p>
      </dgm:t>
    </dgm:pt>
    <dgm:pt modelId="{26B6821E-5177-4F21-A352-828D0FF71AEE}" type="pres">
      <dgm:prSet presAssocID="{03335346-7B72-4E6A-B433-3CE45FBF78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9FB558-5293-425C-8ACA-FA6A985590F2}" type="pres">
      <dgm:prSet presAssocID="{6020AB9C-BB1D-4603-AA1D-9525F72D0940}" presName="composite" presStyleCnt="0"/>
      <dgm:spPr/>
    </dgm:pt>
    <dgm:pt modelId="{1443E077-4684-4C9B-86EC-5923A0C6260B}" type="pres">
      <dgm:prSet presAssocID="{6020AB9C-BB1D-4603-AA1D-9525F72D0940}" presName="parTx" presStyleLbl="alignNode1" presStyleIdx="0" presStyleCnt="3" custScaleY="226853" custLinFactNeighborX="-103" custLinFactNeighborY="-49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E0F32-707B-4C54-9708-A5B1C9EAF09E}" type="pres">
      <dgm:prSet presAssocID="{6020AB9C-BB1D-4603-AA1D-9525F72D0940}" presName="desTx" presStyleLbl="alignAccFollowNode1" presStyleIdx="0" presStyleCnt="3" custScaleY="92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DC517-D534-426B-B439-579A7E331C98}" type="pres">
      <dgm:prSet presAssocID="{A38E8C0F-037B-4AE2-9071-E9BC5DB98CCB}" presName="space" presStyleCnt="0"/>
      <dgm:spPr/>
    </dgm:pt>
    <dgm:pt modelId="{3FA0BB76-CE0C-4D7F-804C-7A1B459EBC9C}" type="pres">
      <dgm:prSet presAssocID="{80B20A0D-1CB9-46F1-A4CD-4A6B1DD7A1ED}" presName="composite" presStyleCnt="0"/>
      <dgm:spPr/>
    </dgm:pt>
    <dgm:pt modelId="{4235E00B-C08A-428D-B940-4EC8285F62AA}" type="pres">
      <dgm:prSet presAssocID="{80B20A0D-1CB9-46F1-A4CD-4A6B1DD7A1ED}" presName="parTx" presStyleLbl="alignNode1" presStyleIdx="1" presStyleCnt="3" custScaleY="239154" custLinFactNeighborX="-1114" custLinFactNeighborY="-465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45959-94B1-4671-8505-0F2C64FD7866}" type="pres">
      <dgm:prSet presAssocID="{80B20A0D-1CB9-46F1-A4CD-4A6B1DD7A1ED}" presName="desTx" presStyleLbl="alignAccFollowNode1" presStyleIdx="1" presStyleCnt="3" custScaleY="90576" custLinFactNeighborX="-1114" custLinFactNeighborY="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5EAAF-B7CD-4837-A68D-813764321F93}" type="pres">
      <dgm:prSet presAssocID="{357ADE6E-0106-40F3-A886-0EED0C5CE635}" presName="space" presStyleCnt="0"/>
      <dgm:spPr/>
    </dgm:pt>
    <dgm:pt modelId="{3E5A8C2D-241B-44CF-8F04-34A89A8FF00E}" type="pres">
      <dgm:prSet presAssocID="{C571B9E3-E013-466D-ADB3-B783DB6A3346}" presName="composite" presStyleCnt="0"/>
      <dgm:spPr/>
    </dgm:pt>
    <dgm:pt modelId="{F363332D-C809-4EEF-A2B1-80C54BE45441}" type="pres">
      <dgm:prSet presAssocID="{C571B9E3-E013-466D-ADB3-B783DB6A3346}" presName="parTx" presStyleLbl="alignNode1" presStyleIdx="2" presStyleCnt="3" custScaleY="235196" custLinFactNeighborX="-4815" custLinFactNeighborY="-45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98274-CA6D-46C1-912E-2BCC9809054A}" type="pres">
      <dgm:prSet presAssocID="{C571B9E3-E013-466D-ADB3-B783DB6A3346}" presName="desTx" presStyleLbl="alignAccFollowNode1" presStyleIdx="2" presStyleCnt="3" custScaleX="100001" custScaleY="93355" custLinFactNeighborX="-4815" custLinFactNeighborY="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EF75EA-DC9D-4B96-85D0-238A81E0EA3A}" type="presOf" srcId="{C571B9E3-E013-466D-ADB3-B783DB6A3346}" destId="{F363332D-C809-4EEF-A2B1-80C54BE45441}" srcOrd="0" destOrd="0" presId="urn:microsoft.com/office/officeart/2005/8/layout/hList1"/>
    <dgm:cxn modelId="{5217E360-5A8D-482F-B686-E27F5C08AB71}" srcId="{03335346-7B72-4E6A-B433-3CE45FBF7843}" destId="{6020AB9C-BB1D-4603-AA1D-9525F72D0940}" srcOrd="0" destOrd="0" parTransId="{550B6E9A-9CD5-4E64-A387-F4889951E0A5}" sibTransId="{A38E8C0F-037B-4AE2-9071-E9BC5DB98CCB}"/>
    <dgm:cxn modelId="{566FC010-1EB2-48D5-A3EA-60848FFB0C88}" srcId="{6020AB9C-BB1D-4603-AA1D-9525F72D0940}" destId="{BA25F43B-281C-47C2-8AC7-3DC124811E8A}" srcOrd="1" destOrd="0" parTransId="{A049A373-75EB-4046-BF3A-8D7D0B53D86C}" sibTransId="{4B480499-6FC1-4E72-A459-0CBCD6882AF4}"/>
    <dgm:cxn modelId="{D2C73418-170F-4643-9241-B31F97C31989}" type="presOf" srcId="{93ECABC2-8971-4C57-AD85-88CE0373BEF5}" destId="{48F45959-94B1-4671-8505-0F2C64FD7866}" srcOrd="0" destOrd="0" presId="urn:microsoft.com/office/officeart/2005/8/layout/hList1"/>
    <dgm:cxn modelId="{A1A3B5E2-23AE-491B-BDF7-C6AA8EBA5E28}" srcId="{6020AB9C-BB1D-4603-AA1D-9525F72D0940}" destId="{9A29A62E-9C80-4D37-9DA1-050A245CEFC9}" srcOrd="0" destOrd="0" parTransId="{C6CB2907-6C0A-43A0-A175-021852AA3DC2}" sibTransId="{C476DD69-04B1-4D15-9E30-6EACC890BB9B}"/>
    <dgm:cxn modelId="{2FCADA10-C5EB-4E72-BD62-56E5A0BD7BED}" srcId="{C571B9E3-E013-466D-ADB3-B783DB6A3346}" destId="{689EEA61-CA02-4C84-A14B-AB45732C62F9}" srcOrd="0" destOrd="0" parTransId="{CBD0F33C-E1BA-4412-B745-5DBB4865F793}" sibTransId="{E61D2A5D-95D9-4091-B04A-ABE4C70B4AFB}"/>
    <dgm:cxn modelId="{16E6A0F5-4D0C-4045-9DF1-A23F27E0DB44}" srcId="{80B20A0D-1CB9-46F1-A4CD-4A6B1DD7A1ED}" destId="{09978EF1-F4CF-4558-B549-481EDD01CCF1}" srcOrd="2" destOrd="0" parTransId="{C7CA041B-F362-42B4-A5BB-D46425873EB2}" sibTransId="{32DCDDF4-FB52-4F3A-B118-E680C9E35EBD}"/>
    <dgm:cxn modelId="{1E00243A-2B0E-4A67-BE0F-4FC5D16A3F12}" srcId="{03335346-7B72-4E6A-B433-3CE45FBF7843}" destId="{80B20A0D-1CB9-46F1-A4CD-4A6B1DD7A1ED}" srcOrd="1" destOrd="0" parTransId="{3C1D8C45-9EEF-4C8D-8D25-31D1F1532843}" sibTransId="{357ADE6E-0106-40F3-A886-0EED0C5CE635}"/>
    <dgm:cxn modelId="{2EF2764E-EEB3-4DAE-B7C7-C74CB6EDC568}" type="presOf" srcId="{6020AB9C-BB1D-4603-AA1D-9525F72D0940}" destId="{1443E077-4684-4C9B-86EC-5923A0C6260B}" srcOrd="0" destOrd="0" presId="urn:microsoft.com/office/officeart/2005/8/layout/hList1"/>
    <dgm:cxn modelId="{3643839C-9F94-4F52-96C5-23CED16F010A}" type="presOf" srcId="{2A441251-C17E-49A8-A9A4-DBF19C581BF1}" destId="{48F45959-94B1-4671-8505-0F2C64FD7866}" srcOrd="0" destOrd="1" presId="urn:microsoft.com/office/officeart/2005/8/layout/hList1"/>
    <dgm:cxn modelId="{99879A8B-483D-4345-AB06-93C8679C0DD5}" srcId="{03335346-7B72-4E6A-B433-3CE45FBF7843}" destId="{C571B9E3-E013-466D-ADB3-B783DB6A3346}" srcOrd="2" destOrd="0" parTransId="{8F5D093A-8467-4698-9754-47F4FEBA40F9}" sibTransId="{3F344C5C-DAB7-47BD-B86E-CF22774D583E}"/>
    <dgm:cxn modelId="{C9890D21-2826-451B-BA79-7F4636D63090}" type="presOf" srcId="{689EEA61-CA02-4C84-A14B-AB45732C62F9}" destId="{53498274-CA6D-46C1-912E-2BCC9809054A}" srcOrd="0" destOrd="0" presId="urn:microsoft.com/office/officeart/2005/8/layout/hList1"/>
    <dgm:cxn modelId="{F962CA9B-7230-4B33-A975-FF991496158D}" type="presOf" srcId="{BA25F43B-281C-47C2-8AC7-3DC124811E8A}" destId="{F92E0F32-707B-4C54-9708-A5B1C9EAF09E}" srcOrd="0" destOrd="1" presId="urn:microsoft.com/office/officeart/2005/8/layout/hList1"/>
    <dgm:cxn modelId="{5F8092FF-B6F8-4A94-9904-58445E9B3544}" type="presOf" srcId="{80B20A0D-1CB9-46F1-A4CD-4A6B1DD7A1ED}" destId="{4235E00B-C08A-428D-B940-4EC8285F62AA}" srcOrd="0" destOrd="0" presId="urn:microsoft.com/office/officeart/2005/8/layout/hList1"/>
    <dgm:cxn modelId="{8B7E9C2D-8798-491A-B04B-9C924464CB3A}" type="presOf" srcId="{9A29A62E-9C80-4D37-9DA1-050A245CEFC9}" destId="{F92E0F32-707B-4C54-9708-A5B1C9EAF09E}" srcOrd="0" destOrd="0" presId="urn:microsoft.com/office/officeart/2005/8/layout/hList1"/>
    <dgm:cxn modelId="{6A8C7605-6E4B-4400-9B20-6C4A95C982F0}" srcId="{80B20A0D-1CB9-46F1-A4CD-4A6B1DD7A1ED}" destId="{93ECABC2-8971-4C57-AD85-88CE0373BEF5}" srcOrd="0" destOrd="0" parTransId="{ABC3A0D5-3E4A-4B59-AE87-372F520DD229}" sibTransId="{48E3BA93-4EDD-4D65-9E17-46BC8C1B4DBE}"/>
    <dgm:cxn modelId="{E4EA7B98-8C4D-4D3E-93AE-26940CE8AEFD}" type="presOf" srcId="{03335346-7B72-4E6A-B433-3CE45FBF7843}" destId="{26B6821E-5177-4F21-A352-828D0FF71AEE}" srcOrd="0" destOrd="0" presId="urn:microsoft.com/office/officeart/2005/8/layout/hList1"/>
    <dgm:cxn modelId="{3A14D2C6-4216-4029-8440-B82DE5188F2E}" srcId="{80B20A0D-1CB9-46F1-A4CD-4A6B1DD7A1ED}" destId="{2A441251-C17E-49A8-A9A4-DBF19C581BF1}" srcOrd="1" destOrd="0" parTransId="{9D462D4B-2049-4D00-B4B2-37A4701DA1C2}" sibTransId="{E85CDB47-9B71-4C38-9A97-A51EE1D6B849}"/>
    <dgm:cxn modelId="{B9F14C69-2252-4851-AFA8-2D68C470AAC3}" type="presOf" srcId="{09978EF1-F4CF-4558-B549-481EDD01CCF1}" destId="{48F45959-94B1-4671-8505-0F2C64FD7866}" srcOrd="0" destOrd="2" presId="urn:microsoft.com/office/officeart/2005/8/layout/hList1"/>
    <dgm:cxn modelId="{97FC231B-5CE1-4514-A184-52535C55365F}" type="presParOf" srcId="{26B6821E-5177-4F21-A352-828D0FF71AEE}" destId="{E49FB558-5293-425C-8ACA-FA6A985590F2}" srcOrd="0" destOrd="0" presId="urn:microsoft.com/office/officeart/2005/8/layout/hList1"/>
    <dgm:cxn modelId="{380F0E15-8BA9-4FBB-A42D-236002BF82A8}" type="presParOf" srcId="{E49FB558-5293-425C-8ACA-FA6A985590F2}" destId="{1443E077-4684-4C9B-86EC-5923A0C6260B}" srcOrd="0" destOrd="0" presId="urn:microsoft.com/office/officeart/2005/8/layout/hList1"/>
    <dgm:cxn modelId="{8C341944-C54D-4BC4-928F-F61C2997AE90}" type="presParOf" srcId="{E49FB558-5293-425C-8ACA-FA6A985590F2}" destId="{F92E0F32-707B-4C54-9708-A5B1C9EAF09E}" srcOrd="1" destOrd="0" presId="urn:microsoft.com/office/officeart/2005/8/layout/hList1"/>
    <dgm:cxn modelId="{69345076-2E34-4564-B3FA-B54254A7654B}" type="presParOf" srcId="{26B6821E-5177-4F21-A352-828D0FF71AEE}" destId="{673DC517-D534-426B-B439-579A7E331C98}" srcOrd="1" destOrd="0" presId="urn:microsoft.com/office/officeart/2005/8/layout/hList1"/>
    <dgm:cxn modelId="{E320C4C1-3ADB-442A-813D-F8590F0552D0}" type="presParOf" srcId="{26B6821E-5177-4F21-A352-828D0FF71AEE}" destId="{3FA0BB76-CE0C-4D7F-804C-7A1B459EBC9C}" srcOrd="2" destOrd="0" presId="urn:microsoft.com/office/officeart/2005/8/layout/hList1"/>
    <dgm:cxn modelId="{1934CD91-D2EB-40AB-8C10-78147D08D3A1}" type="presParOf" srcId="{3FA0BB76-CE0C-4D7F-804C-7A1B459EBC9C}" destId="{4235E00B-C08A-428D-B940-4EC8285F62AA}" srcOrd="0" destOrd="0" presId="urn:microsoft.com/office/officeart/2005/8/layout/hList1"/>
    <dgm:cxn modelId="{70ECEE6D-96F1-4572-A932-DE5C7AD21848}" type="presParOf" srcId="{3FA0BB76-CE0C-4D7F-804C-7A1B459EBC9C}" destId="{48F45959-94B1-4671-8505-0F2C64FD7866}" srcOrd="1" destOrd="0" presId="urn:microsoft.com/office/officeart/2005/8/layout/hList1"/>
    <dgm:cxn modelId="{9C48C09B-B836-4FB2-87C3-F6D86BEF8C1B}" type="presParOf" srcId="{26B6821E-5177-4F21-A352-828D0FF71AEE}" destId="{59B5EAAF-B7CD-4837-A68D-813764321F93}" srcOrd="3" destOrd="0" presId="urn:microsoft.com/office/officeart/2005/8/layout/hList1"/>
    <dgm:cxn modelId="{6A528FD7-E130-48CD-AEE7-EC124D9E5592}" type="presParOf" srcId="{26B6821E-5177-4F21-A352-828D0FF71AEE}" destId="{3E5A8C2D-241B-44CF-8F04-34A89A8FF00E}" srcOrd="4" destOrd="0" presId="urn:microsoft.com/office/officeart/2005/8/layout/hList1"/>
    <dgm:cxn modelId="{4BEC91FF-4DA0-4DF5-A8AB-7F761E63E2C1}" type="presParOf" srcId="{3E5A8C2D-241B-44CF-8F04-34A89A8FF00E}" destId="{F363332D-C809-4EEF-A2B1-80C54BE45441}" srcOrd="0" destOrd="0" presId="urn:microsoft.com/office/officeart/2005/8/layout/hList1"/>
    <dgm:cxn modelId="{86E98A08-ADEB-456B-9B25-F46DEABC4CC7}" type="presParOf" srcId="{3E5A8C2D-241B-44CF-8F04-34A89A8FF00E}" destId="{53498274-CA6D-46C1-912E-2BCC980905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7749CA-DBEF-4C00-B6F8-66D048DB318F}" type="doc">
      <dgm:prSet loTypeId="urn:microsoft.com/office/officeart/2005/8/layout/chevron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821E193-3D4F-478B-AB3C-374A50F466DD}">
      <dgm:prSet phldrT="[Текст]" phldr="1"/>
      <dgm:spPr/>
      <dgm:t>
        <a:bodyPr/>
        <a:lstStyle/>
        <a:p>
          <a:endParaRPr lang="ru-RU"/>
        </a:p>
      </dgm:t>
    </dgm:pt>
    <dgm:pt modelId="{FFCD0422-4093-43D7-A330-AD3B44853FDC}" type="parTrans" cxnId="{0C1D9DE6-61F6-44FD-AD22-70AF5587C46D}">
      <dgm:prSet/>
      <dgm:spPr/>
      <dgm:t>
        <a:bodyPr/>
        <a:lstStyle/>
        <a:p>
          <a:endParaRPr lang="ru-RU"/>
        </a:p>
      </dgm:t>
    </dgm:pt>
    <dgm:pt modelId="{5A244634-EAD6-4D4C-9D1C-46D83BDF716B}" type="sibTrans" cxnId="{0C1D9DE6-61F6-44FD-AD22-70AF5587C46D}">
      <dgm:prSet/>
      <dgm:spPr/>
      <dgm:t>
        <a:bodyPr/>
        <a:lstStyle/>
        <a:p>
          <a:endParaRPr lang="ru-RU"/>
        </a:p>
      </dgm:t>
    </dgm:pt>
    <dgm:pt modelId="{8B2D0CE6-578B-4CA8-B730-D3CD6CB8074D}">
      <dgm:prSet phldrT="[Текст]" custT="1"/>
      <dgm:spPr/>
      <dgm:t>
        <a:bodyPr/>
        <a:lstStyle/>
        <a:p>
          <a:r>
            <a:rPr lang="ru-RU" sz="1600" spc="-50" baseline="0" dirty="0" smtClean="0"/>
            <a:t>Переход от штучного подсчета количества публикаций к полноценному фракционному счету с разделением </a:t>
          </a:r>
          <a:r>
            <a:rPr lang="ru-RU" sz="1600" spc="-50" baseline="0" dirty="0" err="1" smtClean="0"/>
            <a:t>аффилиаций</a:t>
          </a:r>
          <a:r>
            <a:rPr lang="ru-RU" sz="1600" spc="-50" baseline="0" dirty="0" smtClean="0"/>
            <a:t> авторов и организаций, с учетом </a:t>
          </a:r>
          <a:r>
            <a:rPr lang="ru-RU" sz="1600" spc="-50" baseline="0" dirty="0" err="1" smtClean="0"/>
            <a:t>квартильности</a:t>
          </a:r>
          <a:r>
            <a:rPr lang="ru-RU" sz="1600" spc="-50" baseline="0" dirty="0" smtClean="0"/>
            <a:t> журналов</a:t>
          </a:r>
          <a:endParaRPr lang="ru-RU" sz="1600" spc="-50" baseline="0" dirty="0"/>
        </a:p>
      </dgm:t>
    </dgm:pt>
    <dgm:pt modelId="{3C34DEB1-5971-474B-B2C0-008E28593095}" type="parTrans" cxnId="{C06CED22-E1AC-44A5-94AE-C026B1DAE9E1}">
      <dgm:prSet/>
      <dgm:spPr/>
      <dgm:t>
        <a:bodyPr/>
        <a:lstStyle/>
        <a:p>
          <a:endParaRPr lang="ru-RU"/>
        </a:p>
      </dgm:t>
    </dgm:pt>
    <dgm:pt modelId="{37BA1CC2-1E50-474F-A93D-F36128038B7C}" type="sibTrans" cxnId="{C06CED22-E1AC-44A5-94AE-C026B1DAE9E1}">
      <dgm:prSet/>
      <dgm:spPr/>
      <dgm:t>
        <a:bodyPr/>
        <a:lstStyle/>
        <a:p>
          <a:endParaRPr lang="ru-RU"/>
        </a:p>
      </dgm:t>
    </dgm:pt>
    <dgm:pt modelId="{E36DDA42-962E-4FCB-A217-278950F3E7F2}">
      <dgm:prSet phldrT="[Текст]" phldr="1"/>
      <dgm:spPr/>
      <dgm:t>
        <a:bodyPr/>
        <a:lstStyle/>
        <a:p>
          <a:endParaRPr lang="ru-RU"/>
        </a:p>
      </dgm:t>
    </dgm:pt>
    <dgm:pt modelId="{73CC955F-EA86-41BA-8A52-54FC77337D57}" type="parTrans" cxnId="{ABD45723-4998-464D-AAD8-455923ECD3F8}">
      <dgm:prSet/>
      <dgm:spPr/>
      <dgm:t>
        <a:bodyPr/>
        <a:lstStyle/>
        <a:p>
          <a:endParaRPr lang="ru-RU"/>
        </a:p>
      </dgm:t>
    </dgm:pt>
    <dgm:pt modelId="{38B58997-2C80-4C7A-88EA-47202F0D28C9}" type="sibTrans" cxnId="{ABD45723-4998-464D-AAD8-455923ECD3F8}">
      <dgm:prSet/>
      <dgm:spPr/>
      <dgm:t>
        <a:bodyPr/>
        <a:lstStyle/>
        <a:p>
          <a:endParaRPr lang="ru-RU"/>
        </a:p>
      </dgm:t>
    </dgm:pt>
    <dgm:pt modelId="{B228F7C5-0E94-45F1-8DB4-C3D73666B2B7}">
      <dgm:prSet phldrT="[Текст]" custT="1"/>
      <dgm:spPr/>
      <dgm:t>
        <a:bodyPr/>
        <a:lstStyle/>
        <a:p>
          <a:r>
            <a:rPr lang="ru-RU" sz="1600" dirty="0" smtClean="0"/>
            <a:t>Основная цель: обеспечить повышение качества публикаций при сохранении темпов роста их количества</a:t>
          </a:r>
          <a:endParaRPr lang="ru-RU" sz="1600" dirty="0"/>
        </a:p>
      </dgm:t>
    </dgm:pt>
    <dgm:pt modelId="{8D70DFED-F1B3-43D1-B965-DFB89A795401}" type="parTrans" cxnId="{8B997020-6C97-437B-AB7E-CEB185A2485E}">
      <dgm:prSet/>
      <dgm:spPr/>
      <dgm:t>
        <a:bodyPr/>
        <a:lstStyle/>
        <a:p>
          <a:endParaRPr lang="ru-RU"/>
        </a:p>
      </dgm:t>
    </dgm:pt>
    <dgm:pt modelId="{CC6ED44A-1150-4330-ACC1-68995F35BC24}" type="sibTrans" cxnId="{8B997020-6C97-437B-AB7E-CEB185A2485E}">
      <dgm:prSet/>
      <dgm:spPr/>
      <dgm:t>
        <a:bodyPr/>
        <a:lstStyle/>
        <a:p>
          <a:endParaRPr lang="ru-RU"/>
        </a:p>
      </dgm:t>
    </dgm:pt>
    <dgm:pt modelId="{BAE60E6C-0906-4819-87FA-639F4CE02CB7}">
      <dgm:prSet phldrT="[Текст]" phldr="1"/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8F05DA98-AD3B-455D-9644-59251CD872D4}" type="parTrans" cxnId="{A4A1862F-47DC-4DB2-A07A-63052707BD33}">
      <dgm:prSet/>
      <dgm:spPr/>
      <dgm:t>
        <a:bodyPr/>
        <a:lstStyle/>
        <a:p>
          <a:endParaRPr lang="ru-RU"/>
        </a:p>
      </dgm:t>
    </dgm:pt>
    <dgm:pt modelId="{A98CE581-9007-4793-88E2-43D93687B60E}" type="sibTrans" cxnId="{A4A1862F-47DC-4DB2-A07A-63052707BD33}">
      <dgm:prSet/>
      <dgm:spPr/>
      <dgm:t>
        <a:bodyPr/>
        <a:lstStyle/>
        <a:p>
          <a:endParaRPr lang="ru-RU"/>
        </a:p>
      </dgm:t>
    </dgm:pt>
    <dgm:pt modelId="{A8FC13B7-5210-4E6E-B1F0-36DEB7EBEAA6}">
      <dgm:prSet phldrT="[Текст]" custT="1"/>
      <dgm:spPr/>
      <dgm:t>
        <a:bodyPr/>
        <a:lstStyle/>
        <a:p>
          <a:r>
            <a:rPr lang="ru-RU" sz="1600" dirty="0" smtClean="0"/>
            <a:t>Методика направлена на борьбу с множественными и покупными </a:t>
          </a:r>
          <a:r>
            <a:rPr lang="ru-RU" sz="1600" dirty="0" err="1" smtClean="0"/>
            <a:t>аффилиациями</a:t>
          </a:r>
          <a:r>
            <a:rPr lang="ru-RU" sz="1600" dirty="0" smtClean="0"/>
            <a:t>, а также на борьбу с множественностью соавторов </a:t>
          </a:r>
          <a:endParaRPr lang="ru-RU" sz="1600" dirty="0"/>
        </a:p>
      </dgm:t>
    </dgm:pt>
    <dgm:pt modelId="{988D8862-51C0-428E-8A83-906150EB65C5}" type="parTrans" cxnId="{D68F2CA7-33B3-4059-A51C-C9B285EE20DB}">
      <dgm:prSet/>
      <dgm:spPr/>
      <dgm:t>
        <a:bodyPr/>
        <a:lstStyle/>
        <a:p>
          <a:endParaRPr lang="ru-RU"/>
        </a:p>
      </dgm:t>
    </dgm:pt>
    <dgm:pt modelId="{B21B467C-BAEF-42E2-9F19-77A3ADA6D0E7}" type="sibTrans" cxnId="{D68F2CA7-33B3-4059-A51C-C9B285EE20DB}">
      <dgm:prSet/>
      <dgm:spPr/>
      <dgm:t>
        <a:bodyPr/>
        <a:lstStyle/>
        <a:p>
          <a:endParaRPr lang="ru-RU"/>
        </a:p>
      </dgm:t>
    </dgm:pt>
    <dgm:pt modelId="{E89C44C3-583D-4A7E-8633-E93E2F51EC3D}">
      <dgm:prSet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80000">
              <a:schemeClr val="accent1">
                <a:shade val="50000"/>
                <a:hueOff val="361437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E939971-4076-47BF-9B96-7085FEF3ECCE}" type="parTrans" cxnId="{C290DF49-4D0F-4D56-81A3-8ABDB007EA95}">
      <dgm:prSet/>
      <dgm:spPr/>
      <dgm:t>
        <a:bodyPr/>
        <a:lstStyle/>
        <a:p>
          <a:endParaRPr lang="ru-RU"/>
        </a:p>
      </dgm:t>
    </dgm:pt>
    <dgm:pt modelId="{FBA7F3E4-C29D-4F69-8295-57F3893B4F3C}" type="sibTrans" cxnId="{C290DF49-4D0F-4D56-81A3-8ABDB007EA95}">
      <dgm:prSet/>
      <dgm:spPr/>
      <dgm:t>
        <a:bodyPr/>
        <a:lstStyle/>
        <a:p>
          <a:endParaRPr lang="ru-RU"/>
        </a:p>
      </dgm:t>
    </dgm:pt>
    <dgm:pt modelId="{788973FD-F13D-46E2-B5E8-C1A44AE7C837}">
      <dgm:prSet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E57158A7-682C-4EC2-80E4-D9130A51EC2E}" type="parTrans" cxnId="{81C97ED0-9CFA-4800-B3DA-2B5844BEFB1F}">
      <dgm:prSet/>
      <dgm:spPr/>
      <dgm:t>
        <a:bodyPr/>
        <a:lstStyle/>
        <a:p>
          <a:endParaRPr lang="ru-RU"/>
        </a:p>
      </dgm:t>
    </dgm:pt>
    <dgm:pt modelId="{B96D59D4-F044-460F-814B-957B9F357A38}" type="sibTrans" cxnId="{81C97ED0-9CFA-4800-B3DA-2B5844BEFB1F}">
      <dgm:prSet/>
      <dgm:spPr/>
      <dgm:t>
        <a:bodyPr/>
        <a:lstStyle/>
        <a:p>
          <a:endParaRPr lang="ru-RU"/>
        </a:p>
      </dgm:t>
    </dgm:pt>
    <dgm:pt modelId="{AFD281F0-83EF-4D85-9121-9E8CDA563BE1}">
      <dgm:prSet custT="1"/>
      <dgm:spPr/>
      <dgm:t>
        <a:bodyPr/>
        <a:lstStyle/>
        <a:p>
          <a:r>
            <a:rPr lang="ru-RU" sz="1600" dirty="0" smtClean="0"/>
            <a:t>На данный момент КБПР распространяется лишь на научные организации (для вузов работа над методикой продолжается )</a:t>
          </a:r>
          <a:endParaRPr lang="ru-RU" sz="1600" dirty="0"/>
        </a:p>
      </dgm:t>
    </dgm:pt>
    <dgm:pt modelId="{D095F29A-D47D-447D-B945-DD1A4A1CA7A1}" type="parTrans" cxnId="{284A0FBB-B070-46A8-8631-0D7455F7D973}">
      <dgm:prSet/>
      <dgm:spPr/>
      <dgm:t>
        <a:bodyPr/>
        <a:lstStyle/>
        <a:p>
          <a:endParaRPr lang="ru-RU"/>
        </a:p>
      </dgm:t>
    </dgm:pt>
    <dgm:pt modelId="{07A54936-4317-4274-9228-35BF5A5A1F83}" type="sibTrans" cxnId="{284A0FBB-B070-46A8-8631-0D7455F7D973}">
      <dgm:prSet/>
      <dgm:spPr/>
      <dgm:t>
        <a:bodyPr/>
        <a:lstStyle/>
        <a:p>
          <a:endParaRPr lang="ru-RU"/>
        </a:p>
      </dgm:t>
    </dgm:pt>
    <dgm:pt modelId="{00E899E2-5D7F-4D4A-9AB8-CBD6D4990F66}">
      <dgm:prSet custT="1"/>
      <dgm:spPr/>
      <dgm:t>
        <a:bodyPr/>
        <a:lstStyle/>
        <a:p>
          <a:r>
            <a:rPr lang="ru-RU" sz="1600" dirty="0" smtClean="0"/>
            <a:t>КБПР высчитывается для всех направлений науки, представленных в организации</a:t>
          </a:r>
          <a:endParaRPr lang="ru-RU" sz="1600" dirty="0">
            <a:solidFill>
              <a:schemeClr val="tx1"/>
            </a:solidFill>
          </a:endParaRPr>
        </a:p>
      </dgm:t>
    </dgm:pt>
    <dgm:pt modelId="{883501E3-83F1-4A65-80E8-1AA7590A4E4A}" type="parTrans" cxnId="{A30E2412-71D0-46BF-90F2-CAEBC145010D}">
      <dgm:prSet/>
      <dgm:spPr/>
      <dgm:t>
        <a:bodyPr/>
        <a:lstStyle/>
        <a:p>
          <a:endParaRPr lang="ru-RU"/>
        </a:p>
      </dgm:t>
    </dgm:pt>
    <dgm:pt modelId="{256E05F8-18FC-4FAB-A4DB-5948BEABF294}" type="sibTrans" cxnId="{A30E2412-71D0-46BF-90F2-CAEBC145010D}">
      <dgm:prSet/>
      <dgm:spPr/>
      <dgm:t>
        <a:bodyPr/>
        <a:lstStyle/>
        <a:p>
          <a:endParaRPr lang="ru-RU"/>
        </a:p>
      </dgm:t>
    </dgm:pt>
    <dgm:pt modelId="{E0BEC8A5-FEFD-43ED-9ACC-3E5576F4E0B0}">
      <dgm:prSet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670DB27C-E0B7-4312-A3D6-30997331D8CE}" type="parTrans" cxnId="{48F6E30A-7914-4C45-8E8F-0BEC6A388C16}">
      <dgm:prSet/>
      <dgm:spPr/>
      <dgm:t>
        <a:bodyPr/>
        <a:lstStyle/>
        <a:p>
          <a:endParaRPr lang="ru-RU"/>
        </a:p>
      </dgm:t>
    </dgm:pt>
    <dgm:pt modelId="{E296ED2F-B059-4174-B31E-46E269A344EC}" type="sibTrans" cxnId="{48F6E30A-7914-4C45-8E8F-0BEC6A388C16}">
      <dgm:prSet/>
      <dgm:spPr/>
      <dgm:t>
        <a:bodyPr/>
        <a:lstStyle/>
        <a:p>
          <a:endParaRPr lang="ru-RU"/>
        </a:p>
      </dgm:t>
    </dgm:pt>
    <dgm:pt modelId="{F9817AF4-D3AA-4B39-9D0B-9765D63B58C3}">
      <dgm:prSet custT="1"/>
      <dgm:spPr/>
      <dgm:t>
        <a:bodyPr/>
        <a:lstStyle/>
        <a:p>
          <a:r>
            <a:rPr lang="ru-RU" sz="1600" dirty="0" smtClean="0"/>
            <a:t>Основной акцент сделан на журналы </a:t>
          </a:r>
          <a:r>
            <a:rPr lang="en-US" sz="1600" dirty="0" smtClean="0"/>
            <a:t>Web of Science Core Collection </a:t>
          </a:r>
          <a:r>
            <a:rPr lang="ru-RU" sz="1600" dirty="0" smtClean="0"/>
            <a:t>с учетом их </a:t>
          </a:r>
          <a:r>
            <a:rPr lang="ru-RU" sz="1600" dirty="0" err="1" smtClean="0"/>
            <a:t>квартильности</a:t>
          </a:r>
          <a:endParaRPr lang="ru-RU" sz="1600" dirty="0">
            <a:solidFill>
              <a:schemeClr val="tx1"/>
            </a:solidFill>
          </a:endParaRPr>
        </a:p>
      </dgm:t>
    </dgm:pt>
    <dgm:pt modelId="{3FAC6B09-639F-4B31-A3E6-63395893A937}" type="parTrans" cxnId="{0B4569F6-0B2F-4ADE-BDA6-C6B0FD8B8DE1}">
      <dgm:prSet/>
      <dgm:spPr/>
      <dgm:t>
        <a:bodyPr/>
        <a:lstStyle/>
        <a:p>
          <a:endParaRPr lang="ru-RU"/>
        </a:p>
      </dgm:t>
    </dgm:pt>
    <dgm:pt modelId="{CBC3B6FC-AA07-45CF-8C59-27CB077F244B}" type="sibTrans" cxnId="{0B4569F6-0B2F-4ADE-BDA6-C6B0FD8B8DE1}">
      <dgm:prSet/>
      <dgm:spPr/>
      <dgm:t>
        <a:bodyPr/>
        <a:lstStyle/>
        <a:p>
          <a:endParaRPr lang="ru-RU"/>
        </a:p>
      </dgm:t>
    </dgm:pt>
    <dgm:pt modelId="{2AABEB01-4AA5-4D9E-8B1B-7A4ECF9F387E}" type="pres">
      <dgm:prSet presAssocID="{357749CA-DBEF-4C00-B6F8-66D048DB31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75C842-95A6-4779-B0E0-1731C0934590}" type="pres">
      <dgm:prSet presAssocID="{9821E193-3D4F-478B-AB3C-374A50F466DD}" presName="composite" presStyleCnt="0"/>
      <dgm:spPr/>
    </dgm:pt>
    <dgm:pt modelId="{558AFC79-DDDA-40F0-A9D4-D0D9B6F30978}" type="pres">
      <dgm:prSet presAssocID="{9821E193-3D4F-478B-AB3C-374A50F466D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87C18-878E-40FA-9282-2E12882B6CB6}" type="pres">
      <dgm:prSet presAssocID="{9821E193-3D4F-478B-AB3C-374A50F466D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2AB98-BB36-44F2-A44E-0CD170AA5342}" type="pres">
      <dgm:prSet presAssocID="{5A244634-EAD6-4D4C-9D1C-46D83BDF716B}" presName="sp" presStyleCnt="0"/>
      <dgm:spPr/>
    </dgm:pt>
    <dgm:pt modelId="{65FD395F-2208-4FA4-A1BB-69A97564BFB3}" type="pres">
      <dgm:prSet presAssocID="{E36DDA42-962E-4FCB-A217-278950F3E7F2}" presName="composite" presStyleCnt="0"/>
      <dgm:spPr/>
    </dgm:pt>
    <dgm:pt modelId="{7E6729C9-E158-4EF6-AA27-AFE7CA78E97C}" type="pres">
      <dgm:prSet presAssocID="{E36DDA42-962E-4FCB-A217-278950F3E7F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CD361-B418-4705-8621-42231B38C55C}" type="pres">
      <dgm:prSet presAssocID="{E36DDA42-962E-4FCB-A217-278950F3E7F2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F5658-C932-407B-9984-AC8D8EBF0FAC}" type="pres">
      <dgm:prSet presAssocID="{38B58997-2C80-4C7A-88EA-47202F0D28C9}" presName="sp" presStyleCnt="0"/>
      <dgm:spPr/>
    </dgm:pt>
    <dgm:pt modelId="{01326260-9860-4A69-816D-AF853E598D2A}" type="pres">
      <dgm:prSet presAssocID="{BAE60E6C-0906-4819-87FA-639F4CE02CB7}" presName="composite" presStyleCnt="0"/>
      <dgm:spPr/>
    </dgm:pt>
    <dgm:pt modelId="{BC612E2D-BBC0-4AF0-921F-29959CB6C5BF}" type="pres">
      <dgm:prSet presAssocID="{BAE60E6C-0906-4819-87FA-639F4CE02CB7}" presName="parentText" presStyleLbl="alignNode1" presStyleIdx="2" presStyleCnt="6" custLinFactY="7395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CE754-1D4D-49DA-ACEE-85A8F0EF0037}" type="pres">
      <dgm:prSet presAssocID="{BAE60E6C-0906-4819-87FA-639F4CE02CB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2CD3A-B6FC-4177-A919-E298097EAD62}" type="pres">
      <dgm:prSet presAssocID="{A98CE581-9007-4793-88E2-43D93687B60E}" presName="sp" presStyleCnt="0"/>
      <dgm:spPr/>
    </dgm:pt>
    <dgm:pt modelId="{85477115-C32A-449A-8FAB-EDFEAAB8998F}" type="pres">
      <dgm:prSet presAssocID="{E89C44C3-583D-4A7E-8633-E93E2F51EC3D}" presName="composite" presStyleCnt="0"/>
      <dgm:spPr/>
    </dgm:pt>
    <dgm:pt modelId="{57F535A8-FD92-4FCE-B943-63CA5571CF07}" type="pres">
      <dgm:prSet presAssocID="{E89C44C3-583D-4A7E-8633-E93E2F51EC3D}" presName="parentText" presStyleLbl="alignNode1" presStyleIdx="3" presStyleCnt="6" custLinFactNeighborY="-54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61964-D267-4294-AB51-2E8264C5DFFE}" type="pres">
      <dgm:prSet presAssocID="{E89C44C3-583D-4A7E-8633-E93E2F51EC3D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7AA77-CBB6-492D-8691-EEAFFDB7467D}" type="pres">
      <dgm:prSet presAssocID="{FBA7F3E4-C29D-4F69-8295-57F3893B4F3C}" presName="sp" presStyleCnt="0"/>
      <dgm:spPr/>
    </dgm:pt>
    <dgm:pt modelId="{02A22098-E218-496B-95F8-B0AE7FDA1243}" type="pres">
      <dgm:prSet presAssocID="{788973FD-F13D-46E2-B5E8-C1A44AE7C837}" presName="composite" presStyleCnt="0"/>
      <dgm:spPr/>
    </dgm:pt>
    <dgm:pt modelId="{21CF0843-5E86-4EE4-B271-4A06E33D031E}" type="pres">
      <dgm:prSet presAssocID="{788973FD-F13D-46E2-B5E8-C1A44AE7C837}" presName="parentText" presStyleLbl="alignNode1" presStyleIdx="4" presStyleCnt="6" custLinFactY="-8111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21139-0902-4B11-889B-6A744885886C}" type="pres">
      <dgm:prSet presAssocID="{788973FD-F13D-46E2-B5E8-C1A44AE7C83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626A4-329B-499F-AD2C-5C7FD274EE38}" type="pres">
      <dgm:prSet presAssocID="{B96D59D4-F044-460F-814B-957B9F357A38}" presName="sp" presStyleCnt="0"/>
      <dgm:spPr/>
    </dgm:pt>
    <dgm:pt modelId="{BA6D13D2-7D54-4005-891C-239B0AE6EACD}" type="pres">
      <dgm:prSet presAssocID="{E0BEC8A5-FEFD-43ED-9ACC-3E5576F4E0B0}" presName="composite" presStyleCnt="0"/>
      <dgm:spPr/>
    </dgm:pt>
    <dgm:pt modelId="{89612689-190A-4332-82EC-8D1390D6EB0C}" type="pres">
      <dgm:prSet presAssocID="{E0BEC8A5-FEFD-43ED-9ACC-3E5576F4E0B0}" presName="parentText" presStyleLbl="alignNode1" presStyleIdx="5" presStyleCnt="6" custLinFactNeighborY="-72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59886-AC84-4067-94A9-A5F178D42162}" type="pres">
      <dgm:prSet presAssocID="{E0BEC8A5-FEFD-43ED-9ACC-3E5576F4E0B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6CED22-E1AC-44A5-94AE-C026B1DAE9E1}" srcId="{9821E193-3D4F-478B-AB3C-374A50F466DD}" destId="{8B2D0CE6-578B-4CA8-B730-D3CD6CB8074D}" srcOrd="0" destOrd="0" parTransId="{3C34DEB1-5971-474B-B2C0-008E28593095}" sibTransId="{37BA1CC2-1E50-474F-A93D-F36128038B7C}"/>
    <dgm:cxn modelId="{A4A1862F-47DC-4DB2-A07A-63052707BD33}" srcId="{357749CA-DBEF-4C00-B6F8-66D048DB318F}" destId="{BAE60E6C-0906-4819-87FA-639F4CE02CB7}" srcOrd="2" destOrd="0" parTransId="{8F05DA98-AD3B-455D-9644-59251CD872D4}" sibTransId="{A98CE581-9007-4793-88E2-43D93687B60E}"/>
    <dgm:cxn modelId="{66247A7E-0E5B-4AD7-B53E-6177BF4C480A}" type="presOf" srcId="{8B2D0CE6-578B-4CA8-B730-D3CD6CB8074D}" destId="{CEE87C18-878E-40FA-9282-2E12882B6CB6}" srcOrd="0" destOrd="0" presId="urn:microsoft.com/office/officeart/2005/8/layout/chevron2"/>
    <dgm:cxn modelId="{0B4569F6-0B2F-4ADE-BDA6-C6B0FD8B8DE1}" srcId="{E0BEC8A5-FEFD-43ED-9ACC-3E5576F4E0B0}" destId="{F9817AF4-D3AA-4B39-9D0B-9765D63B58C3}" srcOrd="0" destOrd="0" parTransId="{3FAC6B09-639F-4B31-A3E6-63395893A937}" sibTransId="{CBC3B6FC-AA07-45CF-8C59-27CB077F244B}"/>
    <dgm:cxn modelId="{523D6C86-F80B-4ED3-B7C6-7581E6AB757E}" type="presOf" srcId="{BAE60E6C-0906-4819-87FA-639F4CE02CB7}" destId="{BC612E2D-BBC0-4AF0-921F-29959CB6C5BF}" srcOrd="0" destOrd="0" presId="urn:microsoft.com/office/officeart/2005/8/layout/chevron2"/>
    <dgm:cxn modelId="{536B9E34-EC79-42E2-BAD5-142530C0279F}" type="presOf" srcId="{357749CA-DBEF-4C00-B6F8-66D048DB318F}" destId="{2AABEB01-4AA5-4D9E-8B1B-7A4ECF9F387E}" srcOrd="0" destOrd="0" presId="urn:microsoft.com/office/officeart/2005/8/layout/chevron2"/>
    <dgm:cxn modelId="{A30E2412-71D0-46BF-90F2-CAEBC145010D}" srcId="{788973FD-F13D-46E2-B5E8-C1A44AE7C837}" destId="{00E899E2-5D7F-4D4A-9AB8-CBD6D4990F66}" srcOrd="0" destOrd="0" parTransId="{883501E3-83F1-4A65-80E8-1AA7590A4E4A}" sibTransId="{256E05F8-18FC-4FAB-A4DB-5948BEABF294}"/>
    <dgm:cxn modelId="{D68F2CA7-33B3-4059-A51C-C9B285EE20DB}" srcId="{BAE60E6C-0906-4819-87FA-639F4CE02CB7}" destId="{A8FC13B7-5210-4E6E-B1F0-36DEB7EBEAA6}" srcOrd="0" destOrd="0" parTransId="{988D8862-51C0-428E-8A83-906150EB65C5}" sibTransId="{B21B467C-BAEF-42E2-9F19-77A3ADA6D0E7}"/>
    <dgm:cxn modelId="{C290DF49-4D0F-4D56-81A3-8ABDB007EA95}" srcId="{357749CA-DBEF-4C00-B6F8-66D048DB318F}" destId="{E89C44C3-583D-4A7E-8633-E93E2F51EC3D}" srcOrd="3" destOrd="0" parTransId="{5E939971-4076-47BF-9B96-7085FEF3ECCE}" sibTransId="{FBA7F3E4-C29D-4F69-8295-57F3893B4F3C}"/>
    <dgm:cxn modelId="{B0026D4D-F103-458F-8906-87262BD2ECD7}" type="presOf" srcId="{00E899E2-5D7F-4D4A-9AB8-CBD6D4990F66}" destId="{E5F21139-0902-4B11-889B-6A744885886C}" srcOrd="0" destOrd="0" presId="urn:microsoft.com/office/officeart/2005/8/layout/chevron2"/>
    <dgm:cxn modelId="{BFFB38FA-50AF-486B-935B-DD7619EAE46E}" type="presOf" srcId="{B228F7C5-0E94-45F1-8DB4-C3D73666B2B7}" destId="{F0ACD361-B418-4705-8621-42231B38C55C}" srcOrd="0" destOrd="0" presId="urn:microsoft.com/office/officeart/2005/8/layout/chevron2"/>
    <dgm:cxn modelId="{68D082C2-423F-4CA1-89C8-F8B95D9C4E3B}" type="presOf" srcId="{AFD281F0-83EF-4D85-9121-9E8CDA563BE1}" destId="{B0061964-D267-4294-AB51-2E8264C5DFFE}" srcOrd="0" destOrd="0" presId="urn:microsoft.com/office/officeart/2005/8/layout/chevron2"/>
    <dgm:cxn modelId="{8B997020-6C97-437B-AB7E-CEB185A2485E}" srcId="{E36DDA42-962E-4FCB-A217-278950F3E7F2}" destId="{B228F7C5-0E94-45F1-8DB4-C3D73666B2B7}" srcOrd="0" destOrd="0" parTransId="{8D70DFED-F1B3-43D1-B965-DFB89A795401}" sibTransId="{CC6ED44A-1150-4330-ACC1-68995F35BC24}"/>
    <dgm:cxn modelId="{81C97ED0-9CFA-4800-B3DA-2B5844BEFB1F}" srcId="{357749CA-DBEF-4C00-B6F8-66D048DB318F}" destId="{788973FD-F13D-46E2-B5E8-C1A44AE7C837}" srcOrd="4" destOrd="0" parTransId="{E57158A7-682C-4EC2-80E4-D9130A51EC2E}" sibTransId="{B96D59D4-F044-460F-814B-957B9F357A38}"/>
    <dgm:cxn modelId="{7324F584-6E89-4B95-ADE6-022026C4A35C}" type="presOf" srcId="{F9817AF4-D3AA-4B39-9D0B-9765D63B58C3}" destId="{CD759886-AC84-4067-94A9-A5F178D42162}" srcOrd="0" destOrd="0" presId="urn:microsoft.com/office/officeart/2005/8/layout/chevron2"/>
    <dgm:cxn modelId="{5F69F88A-F1C1-4ABF-BD91-850D9F034C86}" type="presOf" srcId="{E36DDA42-962E-4FCB-A217-278950F3E7F2}" destId="{7E6729C9-E158-4EF6-AA27-AFE7CA78E97C}" srcOrd="0" destOrd="0" presId="urn:microsoft.com/office/officeart/2005/8/layout/chevron2"/>
    <dgm:cxn modelId="{48F6E30A-7914-4C45-8E8F-0BEC6A388C16}" srcId="{357749CA-DBEF-4C00-B6F8-66D048DB318F}" destId="{E0BEC8A5-FEFD-43ED-9ACC-3E5576F4E0B0}" srcOrd="5" destOrd="0" parTransId="{670DB27C-E0B7-4312-A3D6-30997331D8CE}" sibTransId="{E296ED2F-B059-4174-B31E-46E269A344EC}"/>
    <dgm:cxn modelId="{284A0FBB-B070-46A8-8631-0D7455F7D973}" srcId="{E89C44C3-583D-4A7E-8633-E93E2F51EC3D}" destId="{AFD281F0-83EF-4D85-9121-9E8CDA563BE1}" srcOrd="0" destOrd="0" parTransId="{D095F29A-D47D-447D-B945-DD1A4A1CA7A1}" sibTransId="{07A54936-4317-4274-9228-35BF5A5A1F83}"/>
    <dgm:cxn modelId="{8A29BB96-E27F-4E93-9DB9-B9CF403FEEB1}" type="presOf" srcId="{E89C44C3-583D-4A7E-8633-E93E2F51EC3D}" destId="{57F535A8-FD92-4FCE-B943-63CA5571CF07}" srcOrd="0" destOrd="0" presId="urn:microsoft.com/office/officeart/2005/8/layout/chevron2"/>
    <dgm:cxn modelId="{98AC22B0-39E9-4DF4-83CB-AC0ABB596327}" type="presOf" srcId="{788973FD-F13D-46E2-B5E8-C1A44AE7C837}" destId="{21CF0843-5E86-4EE4-B271-4A06E33D031E}" srcOrd="0" destOrd="0" presId="urn:microsoft.com/office/officeart/2005/8/layout/chevron2"/>
    <dgm:cxn modelId="{ABD45723-4998-464D-AAD8-455923ECD3F8}" srcId="{357749CA-DBEF-4C00-B6F8-66D048DB318F}" destId="{E36DDA42-962E-4FCB-A217-278950F3E7F2}" srcOrd="1" destOrd="0" parTransId="{73CC955F-EA86-41BA-8A52-54FC77337D57}" sibTransId="{38B58997-2C80-4C7A-88EA-47202F0D28C9}"/>
    <dgm:cxn modelId="{0C1D9DE6-61F6-44FD-AD22-70AF5587C46D}" srcId="{357749CA-DBEF-4C00-B6F8-66D048DB318F}" destId="{9821E193-3D4F-478B-AB3C-374A50F466DD}" srcOrd="0" destOrd="0" parTransId="{FFCD0422-4093-43D7-A330-AD3B44853FDC}" sibTransId="{5A244634-EAD6-4D4C-9D1C-46D83BDF716B}"/>
    <dgm:cxn modelId="{5A1882A2-8406-4169-BF98-2F049BE183D9}" type="presOf" srcId="{E0BEC8A5-FEFD-43ED-9ACC-3E5576F4E0B0}" destId="{89612689-190A-4332-82EC-8D1390D6EB0C}" srcOrd="0" destOrd="0" presId="urn:microsoft.com/office/officeart/2005/8/layout/chevron2"/>
    <dgm:cxn modelId="{925060CB-E728-4BB1-AAAC-E5DB98A0C57A}" type="presOf" srcId="{A8FC13B7-5210-4E6E-B1F0-36DEB7EBEAA6}" destId="{C99CE754-1D4D-49DA-ACEE-85A8F0EF0037}" srcOrd="0" destOrd="0" presId="urn:microsoft.com/office/officeart/2005/8/layout/chevron2"/>
    <dgm:cxn modelId="{9F9B1DEB-5D68-4512-9120-071E265E3FEC}" type="presOf" srcId="{9821E193-3D4F-478B-AB3C-374A50F466DD}" destId="{558AFC79-DDDA-40F0-A9D4-D0D9B6F30978}" srcOrd="0" destOrd="0" presId="urn:microsoft.com/office/officeart/2005/8/layout/chevron2"/>
    <dgm:cxn modelId="{93F51945-EAEC-4419-9E5E-79E251CC4DAC}" type="presParOf" srcId="{2AABEB01-4AA5-4D9E-8B1B-7A4ECF9F387E}" destId="{DA75C842-95A6-4779-B0E0-1731C0934590}" srcOrd="0" destOrd="0" presId="urn:microsoft.com/office/officeart/2005/8/layout/chevron2"/>
    <dgm:cxn modelId="{BC439B48-B65A-47DB-A2C0-F5B726702AC4}" type="presParOf" srcId="{DA75C842-95A6-4779-B0E0-1731C0934590}" destId="{558AFC79-DDDA-40F0-A9D4-D0D9B6F30978}" srcOrd="0" destOrd="0" presId="urn:microsoft.com/office/officeart/2005/8/layout/chevron2"/>
    <dgm:cxn modelId="{C68E8188-A8CB-4989-8DFD-BB3A3D31F392}" type="presParOf" srcId="{DA75C842-95A6-4779-B0E0-1731C0934590}" destId="{CEE87C18-878E-40FA-9282-2E12882B6CB6}" srcOrd="1" destOrd="0" presId="urn:microsoft.com/office/officeart/2005/8/layout/chevron2"/>
    <dgm:cxn modelId="{4AC014E0-18DF-4289-BCB1-B635E71877A5}" type="presParOf" srcId="{2AABEB01-4AA5-4D9E-8B1B-7A4ECF9F387E}" destId="{8342AB98-BB36-44F2-A44E-0CD170AA5342}" srcOrd="1" destOrd="0" presId="urn:microsoft.com/office/officeart/2005/8/layout/chevron2"/>
    <dgm:cxn modelId="{C5FC2C08-BB4F-48F7-BA5A-852550414D93}" type="presParOf" srcId="{2AABEB01-4AA5-4D9E-8B1B-7A4ECF9F387E}" destId="{65FD395F-2208-4FA4-A1BB-69A97564BFB3}" srcOrd="2" destOrd="0" presId="urn:microsoft.com/office/officeart/2005/8/layout/chevron2"/>
    <dgm:cxn modelId="{B06B1F19-7D42-4C1F-B2B8-1605954CF419}" type="presParOf" srcId="{65FD395F-2208-4FA4-A1BB-69A97564BFB3}" destId="{7E6729C9-E158-4EF6-AA27-AFE7CA78E97C}" srcOrd="0" destOrd="0" presId="urn:microsoft.com/office/officeart/2005/8/layout/chevron2"/>
    <dgm:cxn modelId="{AD41B8E9-EAE7-4792-8793-4694C2BB7BD9}" type="presParOf" srcId="{65FD395F-2208-4FA4-A1BB-69A97564BFB3}" destId="{F0ACD361-B418-4705-8621-42231B38C55C}" srcOrd="1" destOrd="0" presId="urn:microsoft.com/office/officeart/2005/8/layout/chevron2"/>
    <dgm:cxn modelId="{166BBF71-54A1-4771-950A-81B65091C3ED}" type="presParOf" srcId="{2AABEB01-4AA5-4D9E-8B1B-7A4ECF9F387E}" destId="{A5FF5658-C932-407B-9984-AC8D8EBF0FAC}" srcOrd="3" destOrd="0" presId="urn:microsoft.com/office/officeart/2005/8/layout/chevron2"/>
    <dgm:cxn modelId="{81C863D7-2FBE-4138-A74E-5544C42679DA}" type="presParOf" srcId="{2AABEB01-4AA5-4D9E-8B1B-7A4ECF9F387E}" destId="{01326260-9860-4A69-816D-AF853E598D2A}" srcOrd="4" destOrd="0" presId="urn:microsoft.com/office/officeart/2005/8/layout/chevron2"/>
    <dgm:cxn modelId="{A17A3A87-9B7D-4480-9EA9-C39D4EBB6503}" type="presParOf" srcId="{01326260-9860-4A69-816D-AF853E598D2A}" destId="{BC612E2D-BBC0-4AF0-921F-29959CB6C5BF}" srcOrd="0" destOrd="0" presId="urn:microsoft.com/office/officeart/2005/8/layout/chevron2"/>
    <dgm:cxn modelId="{A730D98F-9EE0-4384-9746-3ACAB8EC9C2A}" type="presParOf" srcId="{01326260-9860-4A69-816D-AF853E598D2A}" destId="{C99CE754-1D4D-49DA-ACEE-85A8F0EF0037}" srcOrd="1" destOrd="0" presId="urn:microsoft.com/office/officeart/2005/8/layout/chevron2"/>
    <dgm:cxn modelId="{EF419998-0531-49B8-B015-219B8C8385D9}" type="presParOf" srcId="{2AABEB01-4AA5-4D9E-8B1B-7A4ECF9F387E}" destId="{FE42CD3A-B6FC-4177-A919-E298097EAD62}" srcOrd="5" destOrd="0" presId="urn:microsoft.com/office/officeart/2005/8/layout/chevron2"/>
    <dgm:cxn modelId="{64B8949C-FF42-42B4-A876-3BA9A9A35853}" type="presParOf" srcId="{2AABEB01-4AA5-4D9E-8B1B-7A4ECF9F387E}" destId="{85477115-C32A-449A-8FAB-EDFEAAB8998F}" srcOrd="6" destOrd="0" presId="urn:microsoft.com/office/officeart/2005/8/layout/chevron2"/>
    <dgm:cxn modelId="{292E3390-05F6-4F28-8DAB-04A23EBDEF5D}" type="presParOf" srcId="{85477115-C32A-449A-8FAB-EDFEAAB8998F}" destId="{57F535A8-FD92-4FCE-B943-63CA5571CF07}" srcOrd="0" destOrd="0" presId="urn:microsoft.com/office/officeart/2005/8/layout/chevron2"/>
    <dgm:cxn modelId="{19A4EEC0-97ED-4C12-AC38-4A4DBCCB78BA}" type="presParOf" srcId="{85477115-C32A-449A-8FAB-EDFEAAB8998F}" destId="{B0061964-D267-4294-AB51-2E8264C5DFFE}" srcOrd="1" destOrd="0" presId="urn:microsoft.com/office/officeart/2005/8/layout/chevron2"/>
    <dgm:cxn modelId="{00CBE927-A5FD-4AA2-A6DE-E96B18BC3E5E}" type="presParOf" srcId="{2AABEB01-4AA5-4D9E-8B1B-7A4ECF9F387E}" destId="{88A7AA77-CBB6-492D-8691-EEAFFDB7467D}" srcOrd="7" destOrd="0" presId="urn:microsoft.com/office/officeart/2005/8/layout/chevron2"/>
    <dgm:cxn modelId="{06078D29-6B13-477D-AF6F-FCFE9C4A7DF1}" type="presParOf" srcId="{2AABEB01-4AA5-4D9E-8B1B-7A4ECF9F387E}" destId="{02A22098-E218-496B-95F8-B0AE7FDA1243}" srcOrd="8" destOrd="0" presId="urn:microsoft.com/office/officeart/2005/8/layout/chevron2"/>
    <dgm:cxn modelId="{2FE25C20-7ECE-4C74-B86A-06EF2E870239}" type="presParOf" srcId="{02A22098-E218-496B-95F8-B0AE7FDA1243}" destId="{21CF0843-5E86-4EE4-B271-4A06E33D031E}" srcOrd="0" destOrd="0" presId="urn:microsoft.com/office/officeart/2005/8/layout/chevron2"/>
    <dgm:cxn modelId="{9E87DE32-0A6A-4701-A5A1-DE83A9482E29}" type="presParOf" srcId="{02A22098-E218-496B-95F8-B0AE7FDA1243}" destId="{E5F21139-0902-4B11-889B-6A744885886C}" srcOrd="1" destOrd="0" presId="urn:microsoft.com/office/officeart/2005/8/layout/chevron2"/>
    <dgm:cxn modelId="{78902C11-6DCF-4EE3-A476-FE30840D312A}" type="presParOf" srcId="{2AABEB01-4AA5-4D9E-8B1B-7A4ECF9F387E}" destId="{6D4626A4-329B-499F-AD2C-5C7FD274EE38}" srcOrd="9" destOrd="0" presId="urn:microsoft.com/office/officeart/2005/8/layout/chevron2"/>
    <dgm:cxn modelId="{FB1216E8-4BCD-499F-864C-7A6964441155}" type="presParOf" srcId="{2AABEB01-4AA5-4D9E-8B1B-7A4ECF9F387E}" destId="{BA6D13D2-7D54-4005-891C-239B0AE6EACD}" srcOrd="10" destOrd="0" presId="urn:microsoft.com/office/officeart/2005/8/layout/chevron2"/>
    <dgm:cxn modelId="{ADE8B033-8399-4D11-AE6A-6FACA8DADDE4}" type="presParOf" srcId="{BA6D13D2-7D54-4005-891C-239B0AE6EACD}" destId="{89612689-190A-4332-82EC-8D1390D6EB0C}" srcOrd="0" destOrd="0" presId="urn:microsoft.com/office/officeart/2005/8/layout/chevron2"/>
    <dgm:cxn modelId="{116DA826-4D7B-49CA-83C8-EA79337651A3}" type="presParOf" srcId="{BA6D13D2-7D54-4005-891C-239B0AE6EACD}" destId="{CD759886-AC84-4067-94A9-A5F178D421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7749CA-DBEF-4C00-B6F8-66D048DB318F}" type="doc">
      <dgm:prSet loTypeId="urn:microsoft.com/office/officeart/2005/8/layout/chevron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821E193-3D4F-478B-AB3C-374A50F466DD}">
      <dgm:prSet phldrT="[Текст]" phldr="1"/>
      <dgm:spPr/>
      <dgm:t>
        <a:bodyPr/>
        <a:lstStyle/>
        <a:p>
          <a:endParaRPr lang="ru-RU"/>
        </a:p>
      </dgm:t>
    </dgm:pt>
    <dgm:pt modelId="{FFCD0422-4093-43D7-A330-AD3B44853FDC}" type="parTrans" cxnId="{0C1D9DE6-61F6-44FD-AD22-70AF5587C46D}">
      <dgm:prSet/>
      <dgm:spPr/>
      <dgm:t>
        <a:bodyPr/>
        <a:lstStyle/>
        <a:p>
          <a:endParaRPr lang="ru-RU"/>
        </a:p>
      </dgm:t>
    </dgm:pt>
    <dgm:pt modelId="{5A244634-EAD6-4D4C-9D1C-46D83BDF716B}" type="sibTrans" cxnId="{0C1D9DE6-61F6-44FD-AD22-70AF5587C46D}">
      <dgm:prSet/>
      <dgm:spPr/>
      <dgm:t>
        <a:bodyPr/>
        <a:lstStyle/>
        <a:p>
          <a:endParaRPr lang="ru-RU"/>
        </a:p>
      </dgm:t>
    </dgm:pt>
    <dgm:pt modelId="{8B2D0CE6-578B-4CA8-B730-D3CD6CB8074D}">
      <dgm:prSet phldrT="[Текст]" custT="1"/>
      <dgm:spPr/>
      <dgm:t>
        <a:bodyPr/>
        <a:lstStyle/>
        <a:p>
          <a:r>
            <a:rPr lang="ru-RU" sz="1600" dirty="0" smtClean="0"/>
            <a:t>Для монографий планируется ввести дополнительные коэффициенты в зависимости от объема и научной составляющей </a:t>
          </a:r>
          <a:endParaRPr lang="ru-RU" sz="1600" spc="-50" baseline="0" dirty="0"/>
        </a:p>
      </dgm:t>
    </dgm:pt>
    <dgm:pt modelId="{3C34DEB1-5971-474B-B2C0-008E28593095}" type="parTrans" cxnId="{C06CED22-E1AC-44A5-94AE-C026B1DAE9E1}">
      <dgm:prSet/>
      <dgm:spPr/>
      <dgm:t>
        <a:bodyPr/>
        <a:lstStyle/>
        <a:p>
          <a:endParaRPr lang="ru-RU"/>
        </a:p>
      </dgm:t>
    </dgm:pt>
    <dgm:pt modelId="{37BA1CC2-1E50-474F-A93D-F36128038B7C}" type="sibTrans" cxnId="{C06CED22-E1AC-44A5-94AE-C026B1DAE9E1}">
      <dgm:prSet/>
      <dgm:spPr/>
      <dgm:t>
        <a:bodyPr/>
        <a:lstStyle/>
        <a:p>
          <a:endParaRPr lang="ru-RU"/>
        </a:p>
      </dgm:t>
    </dgm:pt>
    <dgm:pt modelId="{E36DDA42-962E-4FCB-A217-278950F3E7F2}">
      <dgm:prSet phldrT="[Текст]" phldr="1"/>
      <dgm:spPr/>
      <dgm:t>
        <a:bodyPr/>
        <a:lstStyle/>
        <a:p>
          <a:endParaRPr lang="ru-RU"/>
        </a:p>
      </dgm:t>
    </dgm:pt>
    <dgm:pt modelId="{73CC955F-EA86-41BA-8A52-54FC77337D57}" type="parTrans" cxnId="{ABD45723-4998-464D-AAD8-455923ECD3F8}">
      <dgm:prSet/>
      <dgm:spPr/>
      <dgm:t>
        <a:bodyPr/>
        <a:lstStyle/>
        <a:p>
          <a:endParaRPr lang="ru-RU"/>
        </a:p>
      </dgm:t>
    </dgm:pt>
    <dgm:pt modelId="{38B58997-2C80-4C7A-88EA-47202F0D28C9}" type="sibTrans" cxnId="{ABD45723-4998-464D-AAD8-455923ECD3F8}">
      <dgm:prSet/>
      <dgm:spPr/>
      <dgm:t>
        <a:bodyPr/>
        <a:lstStyle/>
        <a:p>
          <a:endParaRPr lang="ru-RU"/>
        </a:p>
      </dgm:t>
    </dgm:pt>
    <dgm:pt modelId="{B228F7C5-0E94-45F1-8DB4-C3D73666B2B7}">
      <dgm:prSet phldrT="[Текст]" custT="1"/>
      <dgm:spPr/>
      <dgm:t>
        <a:bodyPr/>
        <a:lstStyle/>
        <a:p>
          <a:r>
            <a:rPr lang="ru-RU" sz="1600" dirty="0" smtClean="0"/>
            <a:t>«Ущемление» гуманитариев: в самом профильном для них индексе </a:t>
          </a:r>
          <a:r>
            <a:rPr lang="en-US" sz="1600" dirty="0" err="1" smtClean="0"/>
            <a:t>WoS</a:t>
          </a:r>
          <a:r>
            <a:rPr lang="en-US" sz="1600" dirty="0" smtClean="0"/>
            <a:t> CC </a:t>
          </a:r>
          <a:r>
            <a:rPr lang="ru-RU" sz="1600" dirty="0" smtClean="0"/>
            <a:t>нет квартилей, </a:t>
          </a:r>
          <a:r>
            <a:rPr lang="en-US" sz="1600" dirty="0" smtClean="0"/>
            <a:t>Scopus </a:t>
          </a:r>
          <a:r>
            <a:rPr lang="ru-RU" sz="1600" dirty="0" smtClean="0"/>
            <a:t>оценивается как </a:t>
          </a:r>
          <a:r>
            <a:rPr lang="ru-RU" sz="1600" dirty="0" err="1" smtClean="0"/>
            <a:t>бесквартильный</a:t>
          </a:r>
          <a:r>
            <a:rPr lang="ru-RU" sz="1600" dirty="0" smtClean="0"/>
            <a:t> журнал, </a:t>
          </a:r>
          <a:r>
            <a:rPr lang="ru-RU" sz="1600" dirty="0" err="1" smtClean="0"/>
            <a:t>ВАКовские</a:t>
          </a:r>
          <a:r>
            <a:rPr lang="ru-RU" sz="1600" dirty="0" smtClean="0"/>
            <a:t> публикации – и того меньше; возможно введение доп. коэффициентов по монографиям и </a:t>
          </a:r>
          <a:r>
            <a:rPr lang="ru-RU" sz="1600" dirty="0" err="1" smtClean="0"/>
            <a:t>Скопусу</a:t>
          </a:r>
          <a:endParaRPr lang="ru-RU" sz="1600" dirty="0"/>
        </a:p>
      </dgm:t>
    </dgm:pt>
    <dgm:pt modelId="{8D70DFED-F1B3-43D1-B965-DFB89A795401}" type="parTrans" cxnId="{8B997020-6C97-437B-AB7E-CEB185A2485E}">
      <dgm:prSet/>
      <dgm:spPr/>
      <dgm:t>
        <a:bodyPr/>
        <a:lstStyle/>
        <a:p>
          <a:endParaRPr lang="ru-RU"/>
        </a:p>
      </dgm:t>
    </dgm:pt>
    <dgm:pt modelId="{CC6ED44A-1150-4330-ACC1-68995F35BC24}" type="sibTrans" cxnId="{8B997020-6C97-437B-AB7E-CEB185A2485E}">
      <dgm:prSet/>
      <dgm:spPr/>
      <dgm:t>
        <a:bodyPr/>
        <a:lstStyle/>
        <a:p>
          <a:endParaRPr lang="ru-RU"/>
        </a:p>
      </dgm:t>
    </dgm:pt>
    <dgm:pt modelId="{BAE60E6C-0906-4819-87FA-639F4CE02CB7}">
      <dgm:prSet phldrT="[Текст]" phldr="1"/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8F05DA98-AD3B-455D-9644-59251CD872D4}" type="parTrans" cxnId="{A4A1862F-47DC-4DB2-A07A-63052707BD33}">
      <dgm:prSet/>
      <dgm:spPr/>
      <dgm:t>
        <a:bodyPr/>
        <a:lstStyle/>
        <a:p>
          <a:endParaRPr lang="ru-RU"/>
        </a:p>
      </dgm:t>
    </dgm:pt>
    <dgm:pt modelId="{A98CE581-9007-4793-88E2-43D93687B60E}" type="sibTrans" cxnId="{A4A1862F-47DC-4DB2-A07A-63052707BD33}">
      <dgm:prSet/>
      <dgm:spPr/>
      <dgm:t>
        <a:bodyPr/>
        <a:lstStyle/>
        <a:p>
          <a:endParaRPr lang="ru-RU"/>
        </a:p>
      </dgm:t>
    </dgm:pt>
    <dgm:pt modelId="{A8FC13B7-5210-4E6E-B1F0-36DEB7EBEAA6}">
      <dgm:prSet phldrT="[Текст]" custT="1"/>
      <dgm:spPr/>
      <dgm:t>
        <a:bodyPr/>
        <a:lstStyle/>
        <a:p>
          <a:r>
            <a:rPr lang="ru-RU" sz="1600" dirty="0" smtClean="0"/>
            <a:t>Журналы РИНЦ (не </a:t>
          </a:r>
          <a:r>
            <a:rPr lang="ru-RU" sz="1600" dirty="0" err="1" smtClean="0"/>
            <a:t>ВАКовские</a:t>
          </a:r>
          <a:r>
            <a:rPr lang="ru-RU" sz="1600" dirty="0" smtClean="0"/>
            <a:t>) совершенно не учитываются в методике: удар по </a:t>
          </a:r>
          <a:r>
            <a:rPr lang="ru-RU" sz="1600" dirty="0" err="1" smtClean="0"/>
            <a:t>низкорейтинговым</a:t>
          </a:r>
          <a:r>
            <a:rPr lang="ru-RU" sz="1600" dirty="0" smtClean="0"/>
            <a:t> журналам и </a:t>
          </a:r>
          <a:r>
            <a:rPr lang="ru-RU" sz="1600" dirty="0" err="1" smtClean="0"/>
            <a:t>РИНЦовским</a:t>
          </a:r>
          <a:r>
            <a:rPr lang="ru-RU" sz="1600" dirty="0" smtClean="0"/>
            <a:t> конференциям</a:t>
          </a:r>
          <a:endParaRPr lang="ru-RU" sz="1600" dirty="0"/>
        </a:p>
      </dgm:t>
    </dgm:pt>
    <dgm:pt modelId="{988D8862-51C0-428E-8A83-906150EB65C5}" type="parTrans" cxnId="{D68F2CA7-33B3-4059-A51C-C9B285EE20DB}">
      <dgm:prSet/>
      <dgm:spPr/>
      <dgm:t>
        <a:bodyPr/>
        <a:lstStyle/>
        <a:p>
          <a:endParaRPr lang="ru-RU"/>
        </a:p>
      </dgm:t>
    </dgm:pt>
    <dgm:pt modelId="{B21B467C-BAEF-42E2-9F19-77A3ADA6D0E7}" type="sibTrans" cxnId="{D68F2CA7-33B3-4059-A51C-C9B285EE20DB}">
      <dgm:prSet/>
      <dgm:spPr/>
      <dgm:t>
        <a:bodyPr/>
        <a:lstStyle/>
        <a:p>
          <a:endParaRPr lang="ru-RU"/>
        </a:p>
      </dgm:t>
    </dgm:pt>
    <dgm:pt modelId="{E89C44C3-583D-4A7E-8633-E93E2F51EC3D}">
      <dgm:prSet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80000">
              <a:schemeClr val="accent1">
                <a:shade val="50000"/>
                <a:hueOff val="361437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E939971-4076-47BF-9B96-7085FEF3ECCE}" type="parTrans" cxnId="{C290DF49-4D0F-4D56-81A3-8ABDB007EA95}">
      <dgm:prSet/>
      <dgm:spPr/>
      <dgm:t>
        <a:bodyPr/>
        <a:lstStyle/>
        <a:p>
          <a:endParaRPr lang="ru-RU"/>
        </a:p>
      </dgm:t>
    </dgm:pt>
    <dgm:pt modelId="{FBA7F3E4-C29D-4F69-8295-57F3893B4F3C}" type="sibTrans" cxnId="{C290DF49-4D0F-4D56-81A3-8ABDB007EA95}">
      <dgm:prSet/>
      <dgm:spPr/>
      <dgm:t>
        <a:bodyPr/>
        <a:lstStyle/>
        <a:p>
          <a:endParaRPr lang="ru-RU"/>
        </a:p>
      </dgm:t>
    </dgm:pt>
    <dgm:pt modelId="{788973FD-F13D-46E2-B5E8-C1A44AE7C837}">
      <dgm:prSet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E57158A7-682C-4EC2-80E4-D9130A51EC2E}" type="parTrans" cxnId="{81C97ED0-9CFA-4800-B3DA-2B5844BEFB1F}">
      <dgm:prSet/>
      <dgm:spPr/>
      <dgm:t>
        <a:bodyPr/>
        <a:lstStyle/>
        <a:p>
          <a:endParaRPr lang="ru-RU"/>
        </a:p>
      </dgm:t>
    </dgm:pt>
    <dgm:pt modelId="{B96D59D4-F044-460F-814B-957B9F357A38}" type="sibTrans" cxnId="{81C97ED0-9CFA-4800-B3DA-2B5844BEFB1F}">
      <dgm:prSet/>
      <dgm:spPr/>
      <dgm:t>
        <a:bodyPr/>
        <a:lstStyle/>
        <a:p>
          <a:endParaRPr lang="ru-RU"/>
        </a:p>
      </dgm:t>
    </dgm:pt>
    <dgm:pt modelId="{AFD281F0-83EF-4D85-9121-9E8CDA563BE1}">
      <dgm:prSet custT="1"/>
      <dgm:spPr/>
      <dgm:t>
        <a:bodyPr/>
        <a:lstStyle/>
        <a:p>
          <a:r>
            <a:rPr lang="ru-RU" sz="1600" dirty="0" smtClean="0"/>
            <a:t>Перечень ВАК – это минимальный уровень публикаций, который остаётся для защит и получения ученых званий (возможно, временно)</a:t>
          </a:r>
          <a:endParaRPr lang="ru-RU" sz="1600" dirty="0"/>
        </a:p>
      </dgm:t>
    </dgm:pt>
    <dgm:pt modelId="{D095F29A-D47D-447D-B945-DD1A4A1CA7A1}" type="parTrans" cxnId="{284A0FBB-B070-46A8-8631-0D7455F7D973}">
      <dgm:prSet/>
      <dgm:spPr/>
      <dgm:t>
        <a:bodyPr/>
        <a:lstStyle/>
        <a:p>
          <a:endParaRPr lang="ru-RU"/>
        </a:p>
      </dgm:t>
    </dgm:pt>
    <dgm:pt modelId="{07A54936-4317-4274-9228-35BF5A5A1F83}" type="sibTrans" cxnId="{284A0FBB-B070-46A8-8631-0D7455F7D973}">
      <dgm:prSet/>
      <dgm:spPr/>
      <dgm:t>
        <a:bodyPr/>
        <a:lstStyle/>
        <a:p>
          <a:endParaRPr lang="ru-RU"/>
        </a:p>
      </dgm:t>
    </dgm:pt>
    <dgm:pt modelId="{00E899E2-5D7F-4D4A-9AB8-CBD6D4990F66}">
      <dgm:prSet custT="1"/>
      <dgm:spPr/>
      <dgm:t>
        <a:bodyPr/>
        <a:lstStyle/>
        <a:p>
          <a:r>
            <a:rPr lang="ru-RU" sz="1600" dirty="0" smtClean="0"/>
            <a:t>Ранжирование научных институтов на три группы: организации-лидеры, организации среднего уровня, догоняющие организации (аналогично – у вузов)</a:t>
          </a:r>
          <a:endParaRPr lang="ru-RU" sz="1600" dirty="0">
            <a:solidFill>
              <a:schemeClr val="tx1"/>
            </a:solidFill>
          </a:endParaRPr>
        </a:p>
      </dgm:t>
    </dgm:pt>
    <dgm:pt modelId="{883501E3-83F1-4A65-80E8-1AA7590A4E4A}" type="parTrans" cxnId="{A30E2412-71D0-46BF-90F2-CAEBC145010D}">
      <dgm:prSet/>
      <dgm:spPr/>
      <dgm:t>
        <a:bodyPr/>
        <a:lstStyle/>
        <a:p>
          <a:endParaRPr lang="ru-RU"/>
        </a:p>
      </dgm:t>
    </dgm:pt>
    <dgm:pt modelId="{256E05F8-18FC-4FAB-A4DB-5948BEABF294}" type="sibTrans" cxnId="{A30E2412-71D0-46BF-90F2-CAEBC145010D}">
      <dgm:prSet/>
      <dgm:spPr/>
      <dgm:t>
        <a:bodyPr/>
        <a:lstStyle/>
        <a:p>
          <a:endParaRPr lang="ru-RU"/>
        </a:p>
      </dgm:t>
    </dgm:pt>
    <dgm:pt modelId="{E0BEC8A5-FEFD-43ED-9ACC-3E5576F4E0B0}">
      <dgm:prSet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670DB27C-E0B7-4312-A3D6-30997331D8CE}" type="parTrans" cxnId="{48F6E30A-7914-4C45-8E8F-0BEC6A388C16}">
      <dgm:prSet/>
      <dgm:spPr/>
      <dgm:t>
        <a:bodyPr/>
        <a:lstStyle/>
        <a:p>
          <a:endParaRPr lang="ru-RU"/>
        </a:p>
      </dgm:t>
    </dgm:pt>
    <dgm:pt modelId="{E296ED2F-B059-4174-B31E-46E269A344EC}" type="sibTrans" cxnId="{48F6E30A-7914-4C45-8E8F-0BEC6A388C16}">
      <dgm:prSet/>
      <dgm:spPr/>
      <dgm:t>
        <a:bodyPr/>
        <a:lstStyle/>
        <a:p>
          <a:endParaRPr lang="ru-RU"/>
        </a:p>
      </dgm:t>
    </dgm:pt>
    <dgm:pt modelId="{F9817AF4-D3AA-4B39-9D0B-9765D63B58C3}">
      <dgm:prSet custT="1"/>
      <dgm:spPr/>
      <dgm:t>
        <a:bodyPr/>
        <a:lstStyle/>
        <a:p>
          <a:r>
            <a:rPr lang="ru-RU" sz="1600" dirty="0" smtClean="0"/>
            <a:t>Сложность методики, проблема правомочности установленных коэффициентов</a:t>
          </a:r>
          <a:endParaRPr lang="ru-RU" sz="1600" dirty="0">
            <a:solidFill>
              <a:schemeClr val="tx1"/>
            </a:solidFill>
          </a:endParaRPr>
        </a:p>
      </dgm:t>
    </dgm:pt>
    <dgm:pt modelId="{3FAC6B09-639F-4B31-A3E6-63395893A937}" type="parTrans" cxnId="{0B4569F6-0B2F-4ADE-BDA6-C6B0FD8B8DE1}">
      <dgm:prSet/>
      <dgm:spPr/>
      <dgm:t>
        <a:bodyPr/>
        <a:lstStyle/>
        <a:p>
          <a:endParaRPr lang="ru-RU"/>
        </a:p>
      </dgm:t>
    </dgm:pt>
    <dgm:pt modelId="{CBC3B6FC-AA07-45CF-8C59-27CB077F244B}" type="sibTrans" cxnId="{0B4569F6-0B2F-4ADE-BDA6-C6B0FD8B8DE1}">
      <dgm:prSet/>
      <dgm:spPr/>
      <dgm:t>
        <a:bodyPr/>
        <a:lstStyle/>
        <a:p>
          <a:endParaRPr lang="ru-RU"/>
        </a:p>
      </dgm:t>
    </dgm:pt>
    <dgm:pt modelId="{2AABEB01-4AA5-4D9E-8B1B-7A4ECF9F387E}" type="pres">
      <dgm:prSet presAssocID="{357749CA-DBEF-4C00-B6F8-66D048DB31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75C842-95A6-4779-B0E0-1731C0934590}" type="pres">
      <dgm:prSet presAssocID="{9821E193-3D4F-478B-AB3C-374A50F466DD}" presName="composite" presStyleCnt="0"/>
      <dgm:spPr/>
    </dgm:pt>
    <dgm:pt modelId="{558AFC79-DDDA-40F0-A9D4-D0D9B6F30978}" type="pres">
      <dgm:prSet presAssocID="{9821E193-3D4F-478B-AB3C-374A50F466D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87C18-878E-40FA-9282-2E12882B6CB6}" type="pres">
      <dgm:prSet presAssocID="{9821E193-3D4F-478B-AB3C-374A50F466D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2AB98-BB36-44F2-A44E-0CD170AA5342}" type="pres">
      <dgm:prSet presAssocID="{5A244634-EAD6-4D4C-9D1C-46D83BDF716B}" presName="sp" presStyleCnt="0"/>
      <dgm:spPr/>
    </dgm:pt>
    <dgm:pt modelId="{65FD395F-2208-4FA4-A1BB-69A97564BFB3}" type="pres">
      <dgm:prSet presAssocID="{E36DDA42-962E-4FCB-A217-278950F3E7F2}" presName="composite" presStyleCnt="0"/>
      <dgm:spPr/>
    </dgm:pt>
    <dgm:pt modelId="{7E6729C9-E158-4EF6-AA27-AFE7CA78E97C}" type="pres">
      <dgm:prSet presAssocID="{E36DDA42-962E-4FCB-A217-278950F3E7F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CD361-B418-4705-8621-42231B38C55C}" type="pres">
      <dgm:prSet presAssocID="{E36DDA42-962E-4FCB-A217-278950F3E7F2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F5658-C932-407B-9984-AC8D8EBF0FAC}" type="pres">
      <dgm:prSet presAssocID="{38B58997-2C80-4C7A-88EA-47202F0D28C9}" presName="sp" presStyleCnt="0"/>
      <dgm:spPr/>
    </dgm:pt>
    <dgm:pt modelId="{01326260-9860-4A69-816D-AF853E598D2A}" type="pres">
      <dgm:prSet presAssocID="{BAE60E6C-0906-4819-87FA-639F4CE02CB7}" presName="composite" presStyleCnt="0"/>
      <dgm:spPr/>
    </dgm:pt>
    <dgm:pt modelId="{BC612E2D-BBC0-4AF0-921F-29959CB6C5BF}" type="pres">
      <dgm:prSet presAssocID="{BAE60E6C-0906-4819-87FA-639F4CE02CB7}" presName="parentText" presStyleLbl="alignNode1" presStyleIdx="2" presStyleCnt="6" custLinFactY="7395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CE754-1D4D-49DA-ACEE-85A8F0EF0037}" type="pres">
      <dgm:prSet presAssocID="{BAE60E6C-0906-4819-87FA-639F4CE02CB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2CD3A-B6FC-4177-A919-E298097EAD62}" type="pres">
      <dgm:prSet presAssocID="{A98CE581-9007-4793-88E2-43D93687B60E}" presName="sp" presStyleCnt="0"/>
      <dgm:spPr/>
    </dgm:pt>
    <dgm:pt modelId="{85477115-C32A-449A-8FAB-EDFEAAB8998F}" type="pres">
      <dgm:prSet presAssocID="{E89C44C3-583D-4A7E-8633-E93E2F51EC3D}" presName="composite" presStyleCnt="0"/>
      <dgm:spPr/>
    </dgm:pt>
    <dgm:pt modelId="{57F535A8-FD92-4FCE-B943-63CA5571CF07}" type="pres">
      <dgm:prSet presAssocID="{E89C44C3-583D-4A7E-8633-E93E2F51EC3D}" presName="parentText" presStyleLbl="alignNode1" presStyleIdx="3" presStyleCnt="6" custLinFactNeighborY="-54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61964-D267-4294-AB51-2E8264C5DFFE}" type="pres">
      <dgm:prSet presAssocID="{E89C44C3-583D-4A7E-8633-E93E2F51EC3D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7AA77-CBB6-492D-8691-EEAFFDB7467D}" type="pres">
      <dgm:prSet presAssocID="{FBA7F3E4-C29D-4F69-8295-57F3893B4F3C}" presName="sp" presStyleCnt="0"/>
      <dgm:spPr/>
    </dgm:pt>
    <dgm:pt modelId="{02A22098-E218-496B-95F8-B0AE7FDA1243}" type="pres">
      <dgm:prSet presAssocID="{788973FD-F13D-46E2-B5E8-C1A44AE7C837}" presName="composite" presStyleCnt="0"/>
      <dgm:spPr/>
    </dgm:pt>
    <dgm:pt modelId="{21CF0843-5E86-4EE4-B271-4A06E33D031E}" type="pres">
      <dgm:prSet presAssocID="{788973FD-F13D-46E2-B5E8-C1A44AE7C837}" presName="parentText" presStyleLbl="alignNode1" presStyleIdx="4" presStyleCnt="6" custLinFactY="-8111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21139-0902-4B11-889B-6A744885886C}" type="pres">
      <dgm:prSet presAssocID="{788973FD-F13D-46E2-B5E8-C1A44AE7C83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626A4-329B-499F-AD2C-5C7FD274EE38}" type="pres">
      <dgm:prSet presAssocID="{B96D59D4-F044-460F-814B-957B9F357A38}" presName="sp" presStyleCnt="0"/>
      <dgm:spPr/>
    </dgm:pt>
    <dgm:pt modelId="{BA6D13D2-7D54-4005-891C-239B0AE6EACD}" type="pres">
      <dgm:prSet presAssocID="{E0BEC8A5-FEFD-43ED-9ACC-3E5576F4E0B0}" presName="composite" presStyleCnt="0"/>
      <dgm:spPr/>
    </dgm:pt>
    <dgm:pt modelId="{89612689-190A-4332-82EC-8D1390D6EB0C}" type="pres">
      <dgm:prSet presAssocID="{E0BEC8A5-FEFD-43ED-9ACC-3E5576F4E0B0}" presName="parentText" presStyleLbl="alignNode1" presStyleIdx="5" presStyleCnt="6" custLinFactNeighborY="-72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59886-AC84-4067-94A9-A5F178D42162}" type="pres">
      <dgm:prSet presAssocID="{E0BEC8A5-FEFD-43ED-9ACC-3E5576F4E0B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6CED22-E1AC-44A5-94AE-C026B1DAE9E1}" srcId="{9821E193-3D4F-478B-AB3C-374A50F466DD}" destId="{8B2D0CE6-578B-4CA8-B730-D3CD6CB8074D}" srcOrd="0" destOrd="0" parTransId="{3C34DEB1-5971-474B-B2C0-008E28593095}" sibTransId="{37BA1CC2-1E50-474F-A93D-F36128038B7C}"/>
    <dgm:cxn modelId="{A4A1862F-47DC-4DB2-A07A-63052707BD33}" srcId="{357749CA-DBEF-4C00-B6F8-66D048DB318F}" destId="{BAE60E6C-0906-4819-87FA-639F4CE02CB7}" srcOrd="2" destOrd="0" parTransId="{8F05DA98-AD3B-455D-9644-59251CD872D4}" sibTransId="{A98CE581-9007-4793-88E2-43D93687B60E}"/>
    <dgm:cxn modelId="{99AD4AC4-88FA-4E5A-A65F-258FCB74C2EB}" type="presOf" srcId="{A8FC13B7-5210-4E6E-B1F0-36DEB7EBEAA6}" destId="{C99CE754-1D4D-49DA-ACEE-85A8F0EF0037}" srcOrd="0" destOrd="0" presId="urn:microsoft.com/office/officeart/2005/8/layout/chevron2"/>
    <dgm:cxn modelId="{0B4569F6-0B2F-4ADE-BDA6-C6B0FD8B8DE1}" srcId="{E0BEC8A5-FEFD-43ED-9ACC-3E5576F4E0B0}" destId="{F9817AF4-D3AA-4B39-9D0B-9765D63B58C3}" srcOrd="0" destOrd="0" parTransId="{3FAC6B09-639F-4B31-A3E6-63395893A937}" sibTransId="{CBC3B6FC-AA07-45CF-8C59-27CB077F244B}"/>
    <dgm:cxn modelId="{A30E2412-71D0-46BF-90F2-CAEBC145010D}" srcId="{788973FD-F13D-46E2-B5E8-C1A44AE7C837}" destId="{00E899E2-5D7F-4D4A-9AB8-CBD6D4990F66}" srcOrd="0" destOrd="0" parTransId="{883501E3-83F1-4A65-80E8-1AA7590A4E4A}" sibTransId="{256E05F8-18FC-4FAB-A4DB-5948BEABF294}"/>
    <dgm:cxn modelId="{D68F2CA7-33B3-4059-A51C-C9B285EE20DB}" srcId="{BAE60E6C-0906-4819-87FA-639F4CE02CB7}" destId="{A8FC13B7-5210-4E6E-B1F0-36DEB7EBEAA6}" srcOrd="0" destOrd="0" parTransId="{988D8862-51C0-428E-8A83-906150EB65C5}" sibTransId="{B21B467C-BAEF-42E2-9F19-77A3ADA6D0E7}"/>
    <dgm:cxn modelId="{C290DF49-4D0F-4D56-81A3-8ABDB007EA95}" srcId="{357749CA-DBEF-4C00-B6F8-66D048DB318F}" destId="{E89C44C3-583D-4A7E-8633-E93E2F51EC3D}" srcOrd="3" destOrd="0" parTransId="{5E939971-4076-47BF-9B96-7085FEF3ECCE}" sibTransId="{FBA7F3E4-C29D-4F69-8295-57F3893B4F3C}"/>
    <dgm:cxn modelId="{8B997020-6C97-437B-AB7E-CEB185A2485E}" srcId="{E36DDA42-962E-4FCB-A217-278950F3E7F2}" destId="{B228F7C5-0E94-45F1-8DB4-C3D73666B2B7}" srcOrd="0" destOrd="0" parTransId="{8D70DFED-F1B3-43D1-B965-DFB89A795401}" sibTransId="{CC6ED44A-1150-4330-ACC1-68995F35BC24}"/>
    <dgm:cxn modelId="{AFA2E9F7-4656-45C9-AB75-293B08A2EE79}" type="presOf" srcId="{E0BEC8A5-FEFD-43ED-9ACC-3E5576F4E0B0}" destId="{89612689-190A-4332-82EC-8D1390D6EB0C}" srcOrd="0" destOrd="0" presId="urn:microsoft.com/office/officeart/2005/8/layout/chevron2"/>
    <dgm:cxn modelId="{8DD3DE70-72E6-45AF-9EB3-155DBD67DFBB}" type="presOf" srcId="{00E899E2-5D7F-4D4A-9AB8-CBD6D4990F66}" destId="{E5F21139-0902-4B11-889B-6A744885886C}" srcOrd="0" destOrd="0" presId="urn:microsoft.com/office/officeart/2005/8/layout/chevron2"/>
    <dgm:cxn modelId="{AC8419AC-B4D8-4DFF-AA5B-5D136DBCEFFF}" type="presOf" srcId="{B228F7C5-0E94-45F1-8DB4-C3D73666B2B7}" destId="{F0ACD361-B418-4705-8621-42231B38C55C}" srcOrd="0" destOrd="0" presId="urn:microsoft.com/office/officeart/2005/8/layout/chevron2"/>
    <dgm:cxn modelId="{44DF2439-274C-4501-A08F-EE9C3D88BB17}" type="presOf" srcId="{AFD281F0-83EF-4D85-9121-9E8CDA563BE1}" destId="{B0061964-D267-4294-AB51-2E8264C5DFFE}" srcOrd="0" destOrd="0" presId="urn:microsoft.com/office/officeart/2005/8/layout/chevron2"/>
    <dgm:cxn modelId="{81C97ED0-9CFA-4800-B3DA-2B5844BEFB1F}" srcId="{357749CA-DBEF-4C00-B6F8-66D048DB318F}" destId="{788973FD-F13D-46E2-B5E8-C1A44AE7C837}" srcOrd="4" destOrd="0" parTransId="{E57158A7-682C-4EC2-80E4-D9130A51EC2E}" sibTransId="{B96D59D4-F044-460F-814B-957B9F357A38}"/>
    <dgm:cxn modelId="{FD1584C2-3A2B-4093-B639-1D1A147445B7}" type="presOf" srcId="{F9817AF4-D3AA-4B39-9D0B-9765D63B58C3}" destId="{CD759886-AC84-4067-94A9-A5F178D42162}" srcOrd="0" destOrd="0" presId="urn:microsoft.com/office/officeart/2005/8/layout/chevron2"/>
    <dgm:cxn modelId="{48F6E30A-7914-4C45-8E8F-0BEC6A388C16}" srcId="{357749CA-DBEF-4C00-B6F8-66D048DB318F}" destId="{E0BEC8A5-FEFD-43ED-9ACC-3E5576F4E0B0}" srcOrd="5" destOrd="0" parTransId="{670DB27C-E0B7-4312-A3D6-30997331D8CE}" sibTransId="{E296ED2F-B059-4174-B31E-46E269A344EC}"/>
    <dgm:cxn modelId="{AD16D314-0A92-47B1-8EEC-9045899FEEA2}" type="presOf" srcId="{357749CA-DBEF-4C00-B6F8-66D048DB318F}" destId="{2AABEB01-4AA5-4D9E-8B1B-7A4ECF9F387E}" srcOrd="0" destOrd="0" presId="urn:microsoft.com/office/officeart/2005/8/layout/chevron2"/>
    <dgm:cxn modelId="{3F250C8D-048A-47E4-92F3-4A69574883CD}" type="presOf" srcId="{8B2D0CE6-578B-4CA8-B730-D3CD6CB8074D}" destId="{CEE87C18-878E-40FA-9282-2E12882B6CB6}" srcOrd="0" destOrd="0" presId="urn:microsoft.com/office/officeart/2005/8/layout/chevron2"/>
    <dgm:cxn modelId="{284A0FBB-B070-46A8-8631-0D7455F7D973}" srcId="{E89C44C3-583D-4A7E-8633-E93E2F51EC3D}" destId="{AFD281F0-83EF-4D85-9121-9E8CDA563BE1}" srcOrd="0" destOrd="0" parTransId="{D095F29A-D47D-447D-B945-DD1A4A1CA7A1}" sibTransId="{07A54936-4317-4274-9228-35BF5A5A1F83}"/>
    <dgm:cxn modelId="{029F2577-5D1F-48AD-B665-6D8B63276CE0}" type="presOf" srcId="{E89C44C3-583D-4A7E-8633-E93E2F51EC3D}" destId="{57F535A8-FD92-4FCE-B943-63CA5571CF07}" srcOrd="0" destOrd="0" presId="urn:microsoft.com/office/officeart/2005/8/layout/chevron2"/>
    <dgm:cxn modelId="{454B743C-5670-4BD1-9493-A4DB3BE59AB7}" type="presOf" srcId="{E36DDA42-962E-4FCB-A217-278950F3E7F2}" destId="{7E6729C9-E158-4EF6-AA27-AFE7CA78E97C}" srcOrd="0" destOrd="0" presId="urn:microsoft.com/office/officeart/2005/8/layout/chevron2"/>
    <dgm:cxn modelId="{5755C5B7-9094-4311-BA45-31198CE98B03}" type="presOf" srcId="{788973FD-F13D-46E2-B5E8-C1A44AE7C837}" destId="{21CF0843-5E86-4EE4-B271-4A06E33D031E}" srcOrd="0" destOrd="0" presId="urn:microsoft.com/office/officeart/2005/8/layout/chevron2"/>
    <dgm:cxn modelId="{B9A1F556-3F9C-4806-BFD9-C1BAF1C3E3E3}" type="presOf" srcId="{9821E193-3D4F-478B-AB3C-374A50F466DD}" destId="{558AFC79-DDDA-40F0-A9D4-D0D9B6F30978}" srcOrd="0" destOrd="0" presId="urn:microsoft.com/office/officeart/2005/8/layout/chevron2"/>
    <dgm:cxn modelId="{ABD45723-4998-464D-AAD8-455923ECD3F8}" srcId="{357749CA-DBEF-4C00-B6F8-66D048DB318F}" destId="{E36DDA42-962E-4FCB-A217-278950F3E7F2}" srcOrd="1" destOrd="0" parTransId="{73CC955F-EA86-41BA-8A52-54FC77337D57}" sibTransId="{38B58997-2C80-4C7A-88EA-47202F0D28C9}"/>
    <dgm:cxn modelId="{0C1D9DE6-61F6-44FD-AD22-70AF5587C46D}" srcId="{357749CA-DBEF-4C00-B6F8-66D048DB318F}" destId="{9821E193-3D4F-478B-AB3C-374A50F466DD}" srcOrd="0" destOrd="0" parTransId="{FFCD0422-4093-43D7-A330-AD3B44853FDC}" sibTransId="{5A244634-EAD6-4D4C-9D1C-46D83BDF716B}"/>
    <dgm:cxn modelId="{8C861639-1689-46CF-99AA-61FA821BDBED}" type="presOf" srcId="{BAE60E6C-0906-4819-87FA-639F4CE02CB7}" destId="{BC612E2D-BBC0-4AF0-921F-29959CB6C5BF}" srcOrd="0" destOrd="0" presId="urn:microsoft.com/office/officeart/2005/8/layout/chevron2"/>
    <dgm:cxn modelId="{D962E5E1-8FF0-42BF-850C-22433FEF070F}" type="presParOf" srcId="{2AABEB01-4AA5-4D9E-8B1B-7A4ECF9F387E}" destId="{DA75C842-95A6-4779-B0E0-1731C0934590}" srcOrd="0" destOrd="0" presId="urn:microsoft.com/office/officeart/2005/8/layout/chevron2"/>
    <dgm:cxn modelId="{D34F0E10-23FD-4F2D-AA8A-3FADA698EA5D}" type="presParOf" srcId="{DA75C842-95A6-4779-B0E0-1731C0934590}" destId="{558AFC79-DDDA-40F0-A9D4-D0D9B6F30978}" srcOrd="0" destOrd="0" presId="urn:microsoft.com/office/officeart/2005/8/layout/chevron2"/>
    <dgm:cxn modelId="{750C2B81-4D39-4592-9413-8F0A29CC141F}" type="presParOf" srcId="{DA75C842-95A6-4779-B0E0-1731C0934590}" destId="{CEE87C18-878E-40FA-9282-2E12882B6CB6}" srcOrd="1" destOrd="0" presId="urn:microsoft.com/office/officeart/2005/8/layout/chevron2"/>
    <dgm:cxn modelId="{EDF13731-4040-4B07-8DDD-0566AB30E1B1}" type="presParOf" srcId="{2AABEB01-4AA5-4D9E-8B1B-7A4ECF9F387E}" destId="{8342AB98-BB36-44F2-A44E-0CD170AA5342}" srcOrd="1" destOrd="0" presId="urn:microsoft.com/office/officeart/2005/8/layout/chevron2"/>
    <dgm:cxn modelId="{8F14FEAD-2C88-4BE1-8BB3-309064AEA26A}" type="presParOf" srcId="{2AABEB01-4AA5-4D9E-8B1B-7A4ECF9F387E}" destId="{65FD395F-2208-4FA4-A1BB-69A97564BFB3}" srcOrd="2" destOrd="0" presId="urn:microsoft.com/office/officeart/2005/8/layout/chevron2"/>
    <dgm:cxn modelId="{C00C2E5F-7D4F-45FC-8129-EF817048144C}" type="presParOf" srcId="{65FD395F-2208-4FA4-A1BB-69A97564BFB3}" destId="{7E6729C9-E158-4EF6-AA27-AFE7CA78E97C}" srcOrd="0" destOrd="0" presId="urn:microsoft.com/office/officeart/2005/8/layout/chevron2"/>
    <dgm:cxn modelId="{E43FEFD8-02BE-4F0E-BCAE-EDB82AF3B443}" type="presParOf" srcId="{65FD395F-2208-4FA4-A1BB-69A97564BFB3}" destId="{F0ACD361-B418-4705-8621-42231B38C55C}" srcOrd="1" destOrd="0" presId="urn:microsoft.com/office/officeart/2005/8/layout/chevron2"/>
    <dgm:cxn modelId="{F0A73C66-0E2C-4240-9158-76A7F509FC25}" type="presParOf" srcId="{2AABEB01-4AA5-4D9E-8B1B-7A4ECF9F387E}" destId="{A5FF5658-C932-407B-9984-AC8D8EBF0FAC}" srcOrd="3" destOrd="0" presId="urn:microsoft.com/office/officeart/2005/8/layout/chevron2"/>
    <dgm:cxn modelId="{0B01B4C8-4F7F-4087-914F-21BA75A66D8D}" type="presParOf" srcId="{2AABEB01-4AA5-4D9E-8B1B-7A4ECF9F387E}" destId="{01326260-9860-4A69-816D-AF853E598D2A}" srcOrd="4" destOrd="0" presId="urn:microsoft.com/office/officeart/2005/8/layout/chevron2"/>
    <dgm:cxn modelId="{937FAD0A-8890-456A-9469-D6B13BB39575}" type="presParOf" srcId="{01326260-9860-4A69-816D-AF853E598D2A}" destId="{BC612E2D-BBC0-4AF0-921F-29959CB6C5BF}" srcOrd="0" destOrd="0" presId="urn:microsoft.com/office/officeart/2005/8/layout/chevron2"/>
    <dgm:cxn modelId="{BC5510E5-3726-4FCA-8995-7FC14288C787}" type="presParOf" srcId="{01326260-9860-4A69-816D-AF853E598D2A}" destId="{C99CE754-1D4D-49DA-ACEE-85A8F0EF0037}" srcOrd="1" destOrd="0" presId="urn:microsoft.com/office/officeart/2005/8/layout/chevron2"/>
    <dgm:cxn modelId="{E5C0A60D-079F-4E2C-83ED-4C92FA52095F}" type="presParOf" srcId="{2AABEB01-4AA5-4D9E-8B1B-7A4ECF9F387E}" destId="{FE42CD3A-B6FC-4177-A919-E298097EAD62}" srcOrd="5" destOrd="0" presId="urn:microsoft.com/office/officeart/2005/8/layout/chevron2"/>
    <dgm:cxn modelId="{A86AB33C-F687-4AFB-8DC8-7A97FA00D497}" type="presParOf" srcId="{2AABEB01-4AA5-4D9E-8B1B-7A4ECF9F387E}" destId="{85477115-C32A-449A-8FAB-EDFEAAB8998F}" srcOrd="6" destOrd="0" presId="urn:microsoft.com/office/officeart/2005/8/layout/chevron2"/>
    <dgm:cxn modelId="{8EC47701-A7E8-4CCE-A721-E5BEC8ADBECE}" type="presParOf" srcId="{85477115-C32A-449A-8FAB-EDFEAAB8998F}" destId="{57F535A8-FD92-4FCE-B943-63CA5571CF07}" srcOrd="0" destOrd="0" presId="urn:microsoft.com/office/officeart/2005/8/layout/chevron2"/>
    <dgm:cxn modelId="{9BEEC9BD-BA69-488D-9860-42156B0EF0EC}" type="presParOf" srcId="{85477115-C32A-449A-8FAB-EDFEAAB8998F}" destId="{B0061964-D267-4294-AB51-2E8264C5DFFE}" srcOrd="1" destOrd="0" presId="urn:microsoft.com/office/officeart/2005/8/layout/chevron2"/>
    <dgm:cxn modelId="{B2A30A9C-6CB1-4318-9BE7-A8CFFCBA1C18}" type="presParOf" srcId="{2AABEB01-4AA5-4D9E-8B1B-7A4ECF9F387E}" destId="{88A7AA77-CBB6-492D-8691-EEAFFDB7467D}" srcOrd="7" destOrd="0" presId="urn:microsoft.com/office/officeart/2005/8/layout/chevron2"/>
    <dgm:cxn modelId="{B585C6C9-78E6-44BA-8A46-00A45FD5F24C}" type="presParOf" srcId="{2AABEB01-4AA5-4D9E-8B1B-7A4ECF9F387E}" destId="{02A22098-E218-496B-95F8-B0AE7FDA1243}" srcOrd="8" destOrd="0" presId="urn:microsoft.com/office/officeart/2005/8/layout/chevron2"/>
    <dgm:cxn modelId="{CEEB60AB-8206-4574-AF09-2A222D44830D}" type="presParOf" srcId="{02A22098-E218-496B-95F8-B0AE7FDA1243}" destId="{21CF0843-5E86-4EE4-B271-4A06E33D031E}" srcOrd="0" destOrd="0" presId="urn:microsoft.com/office/officeart/2005/8/layout/chevron2"/>
    <dgm:cxn modelId="{8B35ECDB-9EE6-40EB-A794-CEEBC82F4E6E}" type="presParOf" srcId="{02A22098-E218-496B-95F8-B0AE7FDA1243}" destId="{E5F21139-0902-4B11-889B-6A744885886C}" srcOrd="1" destOrd="0" presId="urn:microsoft.com/office/officeart/2005/8/layout/chevron2"/>
    <dgm:cxn modelId="{C9F7D94D-AE20-4B3A-B0AE-BAB8D586E7E3}" type="presParOf" srcId="{2AABEB01-4AA5-4D9E-8B1B-7A4ECF9F387E}" destId="{6D4626A4-329B-499F-AD2C-5C7FD274EE38}" srcOrd="9" destOrd="0" presId="urn:microsoft.com/office/officeart/2005/8/layout/chevron2"/>
    <dgm:cxn modelId="{472DD60E-5AE9-4E6D-9CBA-50312E4911F1}" type="presParOf" srcId="{2AABEB01-4AA5-4D9E-8B1B-7A4ECF9F387E}" destId="{BA6D13D2-7D54-4005-891C-239B0AE6EACD}" srcOrd="10" destOrd="0" presId="urn:microsoft.com/office/officeart/2005/8/layout/chevron2"/>
    <dgm:cxn modelId="{E2CC6C38-C8F0-4DF6-8EF0-9C75468584AB}" type="presParOf" srcId="{BA6D13D2-7D54-4005-891C-239B0AE6EACD}" destId="{89612689-190A-4332-82EC-8D1390D6EB0C}" srcOrd="0" destOrd="0" presId="urn:microsoft.com/office/officeart/2005/8/layout/chevron2"/>
    <dgm:cxn modelId="{66F02E19-5F70-4F91-B5D0-15E63FE7077F}" type="presParOf" srcId="{BA6D13D2-7D54-4005-891C-239B0AE6EACD}" destId="{CD759886-AC84-4067-94A9-A5F178D421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7749CA-DBEF-4C00-B6F8-66D048DB318F}" type="doc">
      <dgm:prSet loTypeId="urn:microsoft.com/office/officeart/2005/8/layout/chevron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821E193-3D4F-478B-AB3C-374A50F466DD}">
      <dgm:prSet phldrT="[Текст]" phldr="1"/>
      <dgm:spPr/>
      <dgm:t>
        <a:bodyPr/>
        <a:lstStyle/>
        <a:p>
          <a:endParaRPr lang="ru-RU"/>
        </a:p>
      </dgm:t>
    </dgm:pt>
    <dgm:pt modelId="{FFCD0422-4093-43D7-A330-AD3B44853FDC}" type="parTrans" cxnId="{0C1D9DE6-61F6-44FD-AD22-70AF5587C46D}">
      <dgm:prSet/>
      <dgm:spPr/>
      <dgm:t>
        <a:bodyPr/>
        <a:lstStyle/>
        <a:p>
          <a:endParaRPr lang="ru-RU"/>
        </a:p>
      </dgm:t>
    </dgm:pt>
    <dgm:pt modelId="{5A244634-EAD6-4D4C-9D1C-46D83BDF716B}" type="sibTrans" cxnId="{0C1D9DE6-61F6-44FD-AD22-70AF5587C46D}">
      <dgm:prSet/>
      <dgm:spPr/>
      <dgm:t>
        <a:bodyPr/>
        <a:lstStyle/>
        <a:p>
          <a:endParaRPr lang="ru-RU"/>
        </a:p>
      </dgm:t>
    </dgm:pt>
    <dgm:pt modelId="{8B2D0CE6-578B-4CA8-B730-D3CD6CB8074D}">
      <dgm:prSet phldrT="[Текст]"/>
      <dgm:spPr/>
      <dgm:t>
        <a:bodyPr/>
        <a:lstStyle/>
        <a:p>
          <a:r>
            <a:rPr lang="ru-RU" b="0" i="0" dirty="0" smtClean="0"/>
            <a:t>Регулярный анализ востребованных научных тем в рамках ФЦП «Исследования и разработки…», КНТП и проектов полного инновационного цикла, а также конкурсной части </a:t>
          </a:r>
          <a:r>
            <a:rPr lang="ru-RU" b="0" i="0" dirty="0" err="1" smtClean="0"/>
            <a:t>госзадания</a:t>
          </a:r>
          <a:r>
            <a:rPr lang="ru-RU" b="0" i="0" dirty="0" smtClean="0"/>
            <a:t> </a:t>
          </a:r>
          <a:r>
            <a:rPr lang="ru-RU" b="0" i="0" dirty="0" err="1" smtClean="0"/>
            <a:t>Минобрнауки</a:t>
          </a:r>
          <a:r>
            <a:rPr lang="ru-RU" b="0" i="0" dirty="0" smtClean="0"/>
            <a:t> РФ с целью концентрации усилий на наиболее актуальных для государства</a:t>
          </a:r>
          <a:endParaRPr lang="ru-RU" dirty="0"/>
        </a:p>
      </dgm:t>
    </dgm:pt>
    <dgm:pt modelId="{3C34DEB1-5971-474B-B2C0-008E28593095}" type="parTrans" cxnId="{C06CED22-E1AC-44A5-94AE-C026B1DAE9E1}">
      <dgm:prSet/>
      <dgm:spPr/>
      <dgm:t>
        <a:bodyPr/>
        <a:lstStyle/>
        <a:p>
          <a:endParaRPr lang="ru-RU"/>
        </a:p>
      </dgm:t>
    </dgm:pt>
    <dgm:pt modelId="{37BA1CC2-1E50-474F-A93D-F36128038B7C}" type="sibTrans" cxnId="{C06CED22-E1AC-44A5-94AE-C026B1DAE9E1}">
      <dgm:prSet/>
      <dgm:spPr/>
      <dgm:t>
        <a:bodyPr/>
        <a:lstStyle/>
        <a:p>
          <a:endParaRPr lang="ru-RU"/>
        </a:p>
      </dgm:t>
    </dgm:pt>
    <dgm:pt modelId="{E36DDA42-962E-4FCB-A217-278950F3E7F2}">
      <dgm:prSet phldrT="[Текст]" phldr="1"/>
      <dgm:spPr/>
      <dgm:t>
        <a:bodyPr/>
        <a:lstStyle/>
        <a:p>
          <a:endParaRPr lang="ru-RU"/>
        </a:p>
      </dgm:t>
    </dgm:pt>
    <dgm:pt modelId="{73CC955F-EA86-41BA-8A52-54FC77337D57}" type="parTrans" cxnId="{ABD45723-4998-464D-AAD8-455923ECD3F8}">
      <dgm:prSet/>
      <dgm:spPr/>
      <dgm:t>
        <a:bodyPr/>
        <a:lstStyle/>
        <a:p>
          <a:endParaRPr lang="ru-RU"/>
        </a:p>
      </dgm:t>
    </dgm:pt>
    <dgm:pt modelId="{38B58997-2C80-4C7A-88EA-47202F0D28C9}" type="sibTrans" cxnId="{ABD45723-4998-464D-AAD8-455923ECD3F8}">
      <dgm:prSet/>
      <dgm:spPr/>
      <dgm:t>
        <a:bodyPr/>
        <a:lstStyle/>
        <a:p>
          <a:endParaRPr lang="ru-RU"/>
        </a:p>
      </dgm:t>
    </dgm:pt>
    <dgm:pt modelId="{B228F7C5-0E94-45F1-8DB4-C3D73666B2B7}">
      <dgm:prSet phldrT="[Текст]"/>
      <dgm:spPr/>
      <dgm:t>
        <a:bodyPr/>
        <a:lstStyle/>
        <a:p>
          <a:r>
            <a:rPr lang="ru" dirty="0" smtClean="0">
              <a:solidFill>
                <a:schemeClr val="tx1"/>
              </a:solidFill>
            </a:rPr>
            <a:t>Развитие научных коллабораций с крупными исследовательскими коллективами, </a:t>
          </a:r>
          <a:r>
            <a:rPr lang="ru-RU" b="0" i="0" dirty="0" smtClean="0"/>
            <a:t>развитие междисциплинарных исследований как внутри университета, так и с внешними партнерами для усиления конкурентоспособности научных заявок, в том числе, </a:t>
          </a:r>
          <a:r>
            <a:rPr lang="ru-RU" dirty="0" smtClean="0"/>
            <a:t>интеграция в качестве соисполнителей в существующие или будущие </a:t>
          </a:r>
          <a:r>
            <a:rPr lang="ru-RU" dirty="0" err="1" smtClean="0"/>
            <a:t>НОЦы</a:t>
          </a:r>
          <a:r>
            <a:rPr lang="ru-RU" dirty="0" smtClean="0"/>
            <a:t> мирового уровня</a:t>
          </a:r>
          <a:endParaRPr lang="ru-RU" dirty="0"/>
        </a:p>
      </dgm:t>
    </dgm:pt>
    <dgm:pt modelId="{8D70DFED-F1B3-43D1-B965-DFB89A795401}" type="parTrans" cxnId="{8B997020-6C97-437B-AB7E-CEB185A2485E}">
      <dgm:prSet/>
      <dgm:spPr/>
      <dgm:t>
        <a:bodyPr/>
        <a:lstStyle/>
        <a:p>
          <a:endParaRPr lang="ru-RU"/>
        </a:p>
      </dgm:t>
    </dgm:pt>
    <dgm:pt modelId="{CC6ED44A-1150-4330-ACC1-68995F35BC24}" type="sibTrans" cxnId="{8B997020-6C97-437B-AB7E-CEB185A2485E}">
      <dgm:prSet/>
      <dgm:spPr/>
      <dgm:t>
        <a:bodyPr/>
        <a:lstStyle/>
        <a:p>
          <a:endParaRPr lang="ru-RU"/>
        </a:p>
      </dgm:t>
    </dgm:pt>
    <dgm:pt modelId="{BAE60E6C-0906-4819-87FA-639F4CE02CB7}">
      <dgm:prSet phldrT="[Текст]" phldr="1"/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8F05DA98-AD3B-455D-9644-59251CD872D4}" type="parTrans" cxnId="{A4A1862F-47DC-4DB2-A07A-63052707BD33}">
      <dgm:prSet/>
      <dgm:spPr/>
      <dgm:t>
        <a:bodyPr/>
        <a:lstStyle/>
        <a:p>
          <a:endParaRPr lang="ru-RU"/>
        </a:p>
      </dgm:t>
    </dgm:pt>
    <dgm:pt modelId="{A98CE581-9007-4793-88E2-43D93687B60E}" type="sibTrans" cxnId="{A4A1862F-47DC-4DB2-A07A-63052707BD33}">
      <dgm:prSet/>
      <dgm:spPr/>
      <dgm:t>
        <a:bodyPr/>
        <a:lstStyle/>
        <a:p>
          <a:endParaRPr lang="ru-RU"/>
        </a:p>
      </dgm:t>
    </dgm:pt>
    <dgm:pt modelId="{A8FC13B7-5210-4E6E-B1F0-36DEB7EBEAA6}">
      <dgm:prSet phldrT="[Текст]"/>
      <dgm:spPr/>
      <dgm:t>
        <a:bodyPr/>
        <a:lstStyle/>
        <a:p>
          <a:r>
            <a:rPr lang="ru-RU" b="0" i="0" dirty="0" smtClean="0"/>
            <a:t>Усиление работы по вовлечению как можно большего количества предприятий реального сектора экономики и органов государственной власти в хоздоговорные исследования</a:t>
          </a:r>
          <a:endParaRPr lang="ru-RU" dirty="0"/>
        </a:p>
      </dgm:t>
    </dgm:pt>
    <dgm:pt modelId="{988D8862-51C0-428E-8A83-906150EB65C5}" type="parTrans" cxnId="{D68F2CA7-33B3-4059-A51C-C9B285EE20DB}">
      <dgm:prSet/>
      <dgm:spPr/>
      <dgm:t>
        <a:bodyPr/>
        <a:lstStyle/>
        <a:p>
          <a:endParaRPr lang="ru-RU"/>
        </a:p>
      </dgm:t>
    </dgm:pt>
    <dgm:pt modelId="{B21B467C-BAEF-42E2-9F19-77A3ADA6D0E7}" type="sibTrans" cxnId="{D68F2CA7-33B3-4059-A51C-C9B285EE20DB}">
      <dgm:prSet/>
      <dgm:spPr/>
      <dgm:t>
        <a:bodyPr/>
        <a:lstStyle/>
        <a:p>
          <a:endParaRPr lang="ru-RU"/>
        </a:p>
      </dgm:t>
    </dgm:pt>
    <dgm:pt modelId="{E89C44C3-583D-4A7E-8633-E93E2F51EC3D}">
      <dgm:prSet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80000">
              <a:schemeClr val="accent1">
                <a:shade val="50000"/>
                <a:hueOff val="361437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E939971-4076-47BF-9B96-7085FEF3ECCE}" type="parTrans" cxnId="{C290DF49-4D0F-4D56-81A3-8ABDB007EA95}">
      <dgm:prSet/>
      <dgm:spPr/>
      <dgm:t>
        <a:bodyPr/>
        <a:lstStyle/>
        <a:p>
          <a:endParaRPr lang="ru-RU"/>
        </a:p>
      </dgm:t>
    </dgm:pt>
    <dgm:pt modelId="{FBA7F3E4-C29D-4F69-8295-57F3893B4F3C}" type="sibTrans" cxnId="{C290DF49-4D0F-4D56-81A3-8ABDB007EA95}">
      <dgm:prSet/>
      <dgm:spPr/>
      <dgm:t>
        <a:bodyPr/>
        <a:lstStyle/>
        <a:p>
          <a:endParaRPr lang="ru-RU"/>
        </a:p>
      </dgm:t>
    </dgm:pt>
    <dgm:pt modelId="{788973FD-F13D-46E2-B5E8-C1A44AE7C837}">
      <dgm:prSet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E57158A7-682C-4EC2-80E4-D9130A51EC2E}" type="parTrans" cxnId="{81C97ED0-9CFA-4800-B3DA-2B5844BEFB1F}">
      <dgm:prSet/>
      <dgm:spPr/>
      <dgm:t>
        <a:bodyPr/>
        <a:lstStyle/>
        <a:p>
          <a:endParaRPr lang="ru-RU"/>
        </a:p>
      </dgm:t>
    </dgm:pt>
    <dgm:pt modelId="{B96D59D4-F044-460F-814B-957B9F357A38}" type="sibTrans" cxnId="{81C97ED0-9CFA-4800-B3DA-2B5844BEFB1F}">
      <dgm:prSet/>
      <dgm:spPr/>
      <dgm:t>
        <a:bodyPr/>
        <a:lstStyle/>
        <a:p>
          <a:endParaRPr lang="ru-RU"/>
        </a:p>
      </dgm:t>
    </dgm:pt>
    <dgm:pt modelId="{AFD281F0-83EF-4D85-9121-9E8CDA563BE1}">
      <dgm:prSet/>
      <dgm:spPr/>
      <dgm:t>
        <a:bodyPr/>
        <a:lstStyle/>
        <a:p>
          <a:r>
            <a:rPr lang="ru-RU" b="0" i="0" dirty="0" smtClean="0"/>
            <a:t>Расширение возможностей использования высокотехнологичного оборудования университета, </a:t>
          </a:r>
          <a:r>
            <a:rPr lang="ru-RU" dirty="0" smtClean="0"/>
            <a:t>в частности, Центра коллективного пользования научным оборудованием; о</a:t>
          </a:r>
          <a:r>
            <a:rPr lang="ru" dirty="0" smtClean="0">
              <a:solidFill>
                <a:schemeClr val="tx1"/>
              </a:solidFill>
            </a:rPr>
            <a:t>ткрытие новых лабораторий и дооснащение лабораторий НИИ научным оборудованием</a:t>
          </a:r>
          <a:endParaRPr lang="ru-RU" dirty="0"/>
        </a:p>
      </dgm:t>
    </dgm:pt>
    <dgm:pt modelId="{D095F29A-D47D-447D-B945-DD1A4A1CA7A1}" type="parTrans" cxnId="{284A0FBB-B070-46A8-8631-0D7455F7D973}">
      <dgm:prSet/>
      <dgm:spPr/>
      <dgm:t>
        <a:bodyPr/>
        <a:lstStyle/>
        <a:p>
          <a:endParaRPr lang="ru-RU"/>
        </a:p>
      </dgm:t>
    </dgm:pt>
    <dgm:pt modelId="{07A54936-4317-4274-9228-35BF5A5A1F83}" type="sibTrans" cxnId="{284A0FBB-B070-46A8-8631-0D7455F7D973}">
      <dgm:prSet/>
      <dgm:spPr/>
      <dgm:t>
        <a:bodyPr/>
        <a:lstStyle/>
        <a:p>
          <a:endParaRPr lang="ru-RU"/>
        </a:p>
      </dgm:t>
    </dgm:pt>
    <dgm:pt modelId="{00E899E2-5D7F-4D4A-9AB8-CBD6D4990F66}">
      <dgm:prSet/>
      <dgm:spPr/>
      <dgm:t>
        <a:bodyPr/>
        <a:lstStyle/>
        <a:p>
          <a:r>
            <a:rPr lang="ru" dirty="0" smtClean="0">
              <a:solidFill>
                <a:schemeClr val="tx1"/>
              </a:solidFill>
            </a:rPr>
            <a:t>Усиление работы по регистрации РИД, повышению коммерческой рентабельности РИДов, </a:t>
          </a:r>
          <a:r>
            <a:rPr lang="ru-RU" b="0" i="0" dirty="0" smtClean="0">
              <a:solidFill>
                <a:schemeClr val="tx1"/>
              </a:solidFill>
            </a:rPr>
            <a:t>заключению лицензионных соглашений</a:t>
          </a:r>
          <a:endParaRPr lang="ru-RU" dirty="0">
            <a:solidFill>
              <a:schemeClr val="tx1"/>
            </a:solidFill>
          </a:endParaRPr>
        </a:p>
      </dgm:t>
    </dgm:pt>
    <dgm:pt modelId="{883501E3-83F1-4A65-80E8-1AA7590A4E4A}" type="parTrans" cxnId="{A30E2412-71D0-46BF-90F2-CAEBC145010D}">
      <dgm:prSet/>
      <dgm:spPr/>
      <dgm:t>
        <a:bodyPr/>
        <a:lstStyle/>
        <a:p>
          <a:endParaRPr lang="ru-RU"/>
        </a:p>
      </dgm:t>
    </dgm:pt>
    <dgm:pt modelId="{256E05F8-18FC-4FAB-A4DB-5948BEABF294}" type="sibTrans" cxnId="{A30E2412-71D0-46BF-90F2-CAEBC145010D}">
      <dgm:prSet/>
      <dgm:spPr/>
      <dgm:t>
        <a:bodyPr/>
        <a:lstStyle/>
        <a:p>
          <a:endParaRPr lang="ru-RU"/>
        </a:p>
      </dgm:t>
    </dgm:pt>
    <dgm:pt modelId="{E0BEC8A5-FEFD-43ED-9ACC-3E5576F4E0B0}">
      <dgm:prSet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670DB27C-E0B7-4312-A3D6-30997331D8CE}" type="parTrans" cxnId="{48F6E30A-7914-4C45-8E8F-0BEC6A388C16}">
      <dgm:prSet/>
      <dgm:spPr/>
      <dgm:t>
        <a:bodyPr/>
        <a:lstStyle/>
        <a:p>
          <a:endParaRPr lang="ru-RU"/>
        </a:p>
      </dgm:t>
    </dgm:pt>
    <dgm:pt modelId="{E296ED2F-B059-4174-B31E-46E269A344EC}" type="sibTrans" cxnId="{48F6E30A-7914-4C45-8E8F-0BEC6A388C16}">
      <dgm:prSet/>
      <dgm:spPr/>
      <dgm:t>
        <a:bodyPr/>
        <a:lstStyle/>
        <a:p>
          <a:endParaRPr lang="ru-RU"/>
        </a:p>
      </dgm:t>
    </dgm:pt>
    <dgm:pt modelId="{F9817AF4-D3AA-4B39-9D0B-9765D63B58C3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</a:t>
          </a:r>
          <a:r>
            <a:rPr lang="ru" dirty="0" smtClean="0">
              <a:solidFill>
                <a:schemeClr val="tx1"/>
              </a:solidFill>
            </a:rPr>
            <a:t>азвитие программы поддержки ученых, в том числе, молодых ученых; п</a:t>
          </a:r>
          <a:r>
            <a:rPr lang="ru-RU" dirty="0" err="1" smtClean="0">
              <a:solidFill>
                <a:schemeClr val="tx1"/>
              </a:solidFill>
            </a:rPr>
            <a:t>родолжение</a:t>
          </a:r>
          <a:r>
            <a:rPr lang="ru-RU" dirty="0" smtClean="0">
              <a:solidFill>
                <a:schemeClr val="tx1"/>
              </a:solidFill>
            </a:rPr>
            <a:t> работы по точечному привлечению ведущих ученых; </a:t>
          </a:r>
          <a:r>
            <a:rPr lang="ru" dirty="0" smtClean="0">
              <a:solidFill>
                <a:schemeClr val="tx1"/>
              </a:solidFill>
            </a:rPr>
            <a:t>введение эффективного контракта для научных сотрудников; модернизация системы Державинских грантов</a:t>
          </a:r>
          <a:endParaRPr lang="ru-RU" dirty="0">
            <a:solidFill>
              <a:schemeClr val="tx1"/>
            </a:solidFill>
          </a:endParaRPr>
        </a:p>
      </dgm:t>
    </dgm:pt>
    <dgm:pt modelId="{3FAC6B09-639F-4B31-A3E6-63395893A937}" type="parTrans" cxnId="{0B4569F6-0B2F-4ADE-BDA6-C6B0FD8B8DE1}">
      <dgm:prSet/>
      <dgm:spPr/>
    </dgm:pt>
    <dgm:pt modelId="{CBC3B6FC-AA07-45CF-8C59-27CB077F244B}" type="sibTrans" cxnId="{0B4569F6-0B2F-4ADE-BDA6-C6B0FD8B8DE1}">
      <dgm:prSet/>
      <dgm:spPr/>
    </dgm:pt>
    <dgm:pt modelId="{2AABEB01-4AA5-4D9E-8B1B-7A4ECF9F387E}" type="pres">
      <dgm:prSet presAssocID="{357749CA-DBEF-4C00-B6F8-66D048DB31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75C842-95A6-4779-B0E0-1731C0934590}" type="pres">
      <dgm:prSet presAssocID="{9821E193-3D4F-478B-AB3C-374A50F466DD}" presName="composite" presStyleCnt="0"/>
      <dgm:spPr/>
    </dgm:pt>
    <dgm:pt modelId="{558AFC79-DDDA-40F0-A9D4-D0D9B6F30978}" type="pres">
      <dgm:prSet presAssocID="{9821E193-3D4F-478B-AB3C-374A50F466D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87C18-878E-40FA-9282-2E12882B6CB6}" type="pres">
      <dgm:prSet presAssocID="{9821E193-3D4F-478B-AB3C-374A50F466D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2AB98-BB36-44F2-A44E-0CD170AA5342}" type="pres">
      <dgm:prSet presAssocID="{5A244634-EAD6-4D4C-9D1C-46D83BDF716B}" presName="sp" presStyleCnt="0"/>
      <dgm:spPr/>
    </dgm:pt>
    <dgm:pt modelId="{65FD395F-2208-4FA4-A1BB-69A97564BFB3}" type="pres">
      <dgm:prSet presAssocID="{E36DDA42-962E-4FCB-A217-278950F3E7F2}" presName="composite" presStyleCnt="0"/>
      <dgm:spPr/>
    </dgm:pt>
    <dgm:pt modelId="{7E6729C9-E158-4EF6-AA27-AFE7CA78E97C}" type="pres">
      <dgm:prSet presAssocID="{E36DDA42-962E-4FCB-A217-278950F3E7F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CD361-B418-4705-8621-42231B38C55C}" type="pres">
      <dgm:prSet presAssocID="{E36DDA42-962E-4FCB-A217-278950F3E7F2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F5658-C932-407B-9984-AC8D8EBF0FAC}" type="pres">
      <dgm:prSet presAssocID="{38B58997-2C80-4C7A-88EA-47202F0D28C9}" presName="sp" presStyleCnt="0"/>
      <dgm:spPr/>
    </dgm:pt>
    <dgm:pt modelId="{01326260-9860-4A69-816D-AF853E598D2A}" type="pres">
      <dgm:prSet presAssocID="{BAE60E6C-0906-4819-87FA-639F4CE02CB7}" presName="composite" presStyleCnt="0"/>
      <dgm:spPr/>
    </dgm:pt>
    <dgm:pt modelId="{BC612E2D-BBC0-4AF0-921F-29959CB6C5BF}" type="pres">
      <dgm:prSet presAssocID="{BAE60E6C-0906-4819-87FA-639F4CE02CB7}" presName="parentText" presStyleLbl="alignNode1" presStyleIdx="2" presStyleCnt="6" custLinFactY="7395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CE754-1D4D-49DA-ACEE-85A8F0EF0037}" type="pres">
      <dgm:prSet presAssocID="{BAE60E6C-0906-4819-87FA-639F4CE02CB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2CD3A-B6FC-4177-A919-E298097EAD62}" type="pres">
      <dgm:prSet presAssocID="{A98CE581-9007-4793-88E2-43D93687B60E}" presName="sp" presStyleCnt="0"/>
      <dgm:spPr/>
    </dgm:pt>
    <dgm:pt modelId="{85477115-C32A-449A-8FAB-EDFEAAB8998F}" type="pres">
      <dgm:prSet presAssocID="{E89C44C3-583D-4A7E-8633-E93E2F51EC3D}" presName="composite" presStyleCnt="0"/>
      <dgm:spPr/>
    </dgm:pt>
    <dgm:pt modelId="{57F535A8-FD92-4FCE-B943-63CA5571CF07}" type="pres">
      <dgm:prSet presAssocID="{E89C44C3-583D-4A7E-8633-E93E2F51EC3D}" presName="parentText" presStyleLbl="alignNode1" presStyleIdx="3" presStyleCnt="6" custLinFactNeighborY="-54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61964-D267-4294-AB51-2E8264C5DFFE}" type="pres">
      <dgm:prSet presAssocID="{E89C44C3-583D-4A7E-8633-E93E2F51EC3D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7AA77-CBB6-492D-8691-EEAFFDB7467D}" type="pres">
      <dgm:prSet presAssocID="{FBA7F3E4-C29D-4F69-8295-57F3893B4F3C}" presName="sp" presStyleCnt="0"/>
      <dgm:spPr/>
    </dgm:pt>
    <dgm:pt modelId="{02A22098-E218-496B-95F8-B0AE7FDA1243}" type="pres">
      <dgm:prSet presAssocID="{788973FD-F13D-46E2-B5E8-C1A44AE7C837}" presName="composite" presStyleCnt="0"/>
      <dgm:spPr/>
    </dgm:pt>
    <dgm:pt modelId="{21CF0843-5E86-4EE4-B271-4A06E33D031E}" type="pres">
      <dgm:prSet presAssocID="{788973FD-F13D-46E2-B5E8-C1A44AE7C837}" presName="parentText" presStyleLbl="alignNode1" presStyleIdx="4" presStyleCnt="6" custLinFactY="-8111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21139-0902-4B11-889B-6A744885886C}" type="pres">
      <dgm:prSet presAssocID="{788973FD-F13D-46E2-B5E8-C1A44AE7C83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626A4-329B-499F-AD2C-5C7FD274EE38}" type="pres">
      <dgm:prSet presAssocID="{B96D59D4-F044-460F-814B-957B9F357A38}" presName="sp" presStyleCnt="0"/>
      <dgm:spPr/>
    </dgm:pt>
    <dgm:pt modelId="{BA6D13D2-7D54-4005-891C-239B0AE6EACD}" type="pres">
      <dgm:prSet presAssocID="{E0BEC8A5-FEFD-43ED-9ACC-3E5576F4E0B0}" presName="composite" presStyleCnt="0"/>
      <dgm:spPr/>
    </dgm:pt>
    <dgm:pt modelId="{89612689-190A-4332-82EC-8D1390D6EB0C}" type="pres">
      <dgm:prSet presAssocID="{E0BEC8A5-FEFD-43ED-9ACC-3E5576F4E0B0}" presName="parentText" presStyleLbl="alignNode1" presStyleIdx="5" presStyleCnt="6" custLinFactNeighborY="-72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59886-AC84-4067-94A9-A5F178D42162}" type="pres">
      <dgm:prSet presAssocID="{E0BEC8A5-FEFD-43ED-9ACC-3E5576F4E0B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6CED22-E1AC-44A5-94AE-C026B1DAE9E1}" srcId="{9821E193-3D4F-478B-AB3C-374A50F466DD}" destId="{8B2D0CE6-578B-4CA8-B730-D3CD6CB8074D}" srcOrd="0" destOrd="0" parTransId="{3C34DEB1-5971-474B-B2C0-008E28593095}" sibTransId="{37BA1CC2-1E50-474F-A93D-F36128038B7C}"/>
    <dgm:cxn modelId="{A4A1862F-47DC-4DB2-A07A-63052707BD33}" srcId="{357749CA-DBEF-4C00-B6F8-66D048DB318F}" destId="{BAE60E6C-0906-4819-87FA-639F4CE02CB7}" srcOrd="2" destOrd="0" parTransId="{8F05DA98-AD3B-455D-9644-59251CD872D4}" sibTransId="{A98CE581-9007-4793-88E2-43D93687B60E}"/>
    <dgm:cxn modelId="{0B4569F6-0B2F-4ADE-BDA6-C6B0FD8B8DE1}" srcId="{E0BEC8A5-FEFD-43ED-9ACC-3E5576F4E0B0}" destId="{F9817AF4-D3AA-4B39-9D0B-9765D63B58C3}" srcOrd="0" destOrd="0" parTransId="{3FAC6B09-639F-4B31-A3E6-63395893A937}" sibTransId="{CBC3B6FC-AA07-45CF-8C59-27CB077F244B}"/>
    <dgm:cxn modelId="{A30E2412-71D0-46BF-90F2-CAEBC145010D}" srcId="{788973FD-F13D-46E2-B5E8-C1A44AE7C837}" destId="{00E899E2-5D7F-4D4A-9AB8-CBD6D4990F66}" srcOrd="0" destOrd="0" parTransId="{883501E3-83F1-4A65-80E8-1AA7590A4E4A}" sibTransId="{256E05F8-18FC-4FAB-A4DB-5948BEABF294}"/>
    <dgm:cxn modelId="{D925FB57-7F18-4741-9E74-5232913F0122}" type="presOf" srcId="{8B2D0CE6-578B-4CA8-B730-D3CD6CB8074D}" destId="{CEE87C18-878E-40FA-9282-2E12882B6CB6}" srcOrd="0" destOrd="0" presId="urn:microsoft.com/office/officeart/2005/8/layout/chevron2"/>
    <dgm:cxn modelId="{D68F2CA7-33B3-4059-A51C-C9B285EE20DB}" srcId="{BAE60E6C-0906-4819-87FA-639F4CE02CB7}" destId="{A8FC13B7-5210-4E6E-B1F0-36DEB7EBEAA6}" srcOrd="0" destOrd="0" parTransId="{988D8862-51C0-428E-8A83-906150EB65C5}" sibTransId="{B21B467C-BAEF-42E2-9F19-77A3ADA6D0E7}"/>
    <dgm:cxn modelId="{C290DF49-4D0F-4D56-81A3-8ABDB007EA95}" srcId="{357749CA-DBEF-4C00-B6F8-66D048DB318F}" destId="{E89C44C3-583D-4A7E-8633-E93E2F51EC3D}" srcOrd="3" destOrd="0" parTransId="{5E939971-4076-47BF-9B96-7085FEF3ECCE}" sibTransId="{FBA7F3E4-C29D-4F69-8295-57F3893B4F3C}"/>
    <dgm:cxn modelId="{8A67F960-2CD4-4AC6-95AF-B971074D9A88}" type="presOf" srcId="{AFD281F0-83EF-4D85-9121-9E8CDA563BE1}" destId="{B0061964-D267-4294-AB51-2E8264C5DFFE}" srcOrd="0" destOrd="0" presId="urn:microsoft.com/office/officeart/2005/8/layout/chevron2"/>
    <dgm:cxn modelId="{FEABC00A-A139-4599-BF49-9B7D357199A7}" type="presOf" srcId="{E89C44C3-583D-4A7E-8633-E93E2F51EC3D}" destId="{57F535A8-FD92-4FCE-B943-63CA5571CF07}" srcOrd="0" destOrd="0" presId="urn:microsoft.com/office/officeart/2005/8/layout/chevron2"/>
    <dgm:cxn modelId="{8B997020-6C97-437B-AB7E-CEB185A2485E}" srcId="{E36DDA42-962E-4FCB-A217-278950F3E7F2}" destId="{B228F7C5-0E94-45F1-8DB4-C3D73666B2B7}" srcOrd="0" destOrd="0" parTransId="{8D70DFED-F1B3-43D1-B965-DFB89A795401}" sibTransId="{CC6ED44A-1150-4330-ACC1-68995F35BC24}"/>
    <dgm:cxn modelId="{E6E6C142-94B4-48E0-AFBE-3B75E5F566D5}" type="presOf" srcId="{A8FC13B7-5210-4E6E-B1F0-36DEB7EBEAA6}" destId="{C99CE754-1D4D-49DA-ACEE-85A8F0EF0037}" srcOrd="0" destOrd="0" presId="urn:microsoft.com/office/officeart/2005/8/layout/chevron2"/>
    <dgm:cxn modelId="{6317D6B8-C0AE-4F06-BF9D-CD760E05ABEA}" type="presOf" srcId="{9821E193-3D4F-478B-AB3C-374A50F466DD}" destId="{558AFC79-DDDA-40F0-A9D4-D0D9B6F30978}" srcOrd="0" destOrd="0" presId="urn:microsoft.com/office/officeart/2005/8/layout/chevron2"/>
    <dgm:cxn modelId="{B4FAD25D-7348-4EF9-9284-215F67948FFD}" type="presOf" srcId="{E36DDA42-962E-4FCB-A217-278950F3E7F2}" destId="{7E6729C9-E158-4EF6-AA27-AFE7CA78E97C}" srcOrd="0" destOrd="0" presId="urn:microsoft.com/office/officeart/2005/8/layout/chevron2"/>
    <dgm:cxn modelId="{F6818184-B9D1-42C0-940C-34A3FE070773}" type="presOf" srcId="{00E899E2-5D7F-4D4A-9AB8-CBD6D4990F66}" destId="{E5F21139-0902-4B11-889B-6A744885886C}" srcOrd="0" destOrd="0" presId="urn:microsoft.com/office/officeart/2005/8/layout/chevron2"/>
    <dgm:cxn modelId="{81C97ED0-9CFA-4800-B3DA-2B5844BEFB1F}" srcId="{357749CA-DBEF-4C00-B6F8-66D048DB318F}" destId="{788973FD-F13D-46E2-B5E8-C1A44AE7C837}" srcOrd="4" destOrd="0" parTransId="{E57158A7-682C-4EC2-80E4-D9130A51EC2E}" sibTransId="{B96D59D4-F044-460F-814B-957B9F357A38}"/>
    <dgm:cxn modelId="{AC946B6A-1C2B-46E8-A4BB-BAA83C3D2C76}" type="presOf" srcId="{F9817AF4-D3AA-4B39-9D0B-9765D63B58C3}" destId="{CD759886-AC84-4067-94A9-A5F178D42162}" srcOrd="0" destOrd="0" presId="urn:microsoft.com/office/officeart/2005/8/layout/chevron2"/>
    <dgm:cxn modelId="{48F6E30A-7914-4C45-8E8F-0BEC6A388C16}" srcId="{357749CA-DBEF-4C00-B6F8-66D048DB318F}" destId="{E0BEC8A5-FEFD-43ED-9ACC-3E5576F4E0B0}" srcOrd="5" destOrd="0" parTransId="{670DB27C-E0B7-4312-A3D6-30997331D8CE}" sibTransId="{E296ED2F-B059-4174-B31E-46E269A344EC}"/>
    <dgm:cxn modelId="{284A0FBB-B070-46A8-8631-0D7455F7D973}" srcId="{E89C44C3-583D-4A7E-8633-E93E2F51EC3D}" destId="{AFD281F0-83EF-4D85-9121-9E8CDA563BE1}" srcOrd="0" destOrd="0" parTransId="{D095F29A-D47D-447D-B945-DD1A4A1CA7A1}" sibTransId="{07A54936-4317-4274-9228-35BF5A5A1F83}"/>
    <dgm:cxn modelId="{B962E4FB-0458-4BA3-9886-1007BC88DBD5}" type="presOf" srcId="{E0BEC8A5-FEFD-43ED-9ACC-3E5576F4E0B0}" destId="{89612689-190A-4332-82EC-8D1390D6EB0C}" srcOrd="0" destOrd="0" presId="urn:microsoft.com/office/officeart/2005/8/layout/chevron2"/>
    <dgm:cxn modelId="{A2485654-567D-46C9-A1A3-2979BBFB2ABC}" type="presOf" srcId="{357749CA-DBEF-4C00-B6F8-66D048DB318F}" destId="{2AABEB01-4AA5-4D9E-8B1B-7A4ECF9F387E}" srcOrd="0" destOrd="0" presId="urn:microsoft.com/office/officeart/2005/8/layout/chevron2"/>
    <dgm:cxn modelId="{ABD45723-4998-464D-AAD8-455923ECD3F8}" srcId="{357749CA-DBEF-4C00-B6F8-66D048DB318F}" destId="{E36DDA42-962E-4FCB-A217-278950F3E7F2}" srcOrd="1" destOrd="0" parTransId="{73CC955F-EA86-41BA-8A52-54FC77337D57}" sibTransId="{38B58997-2C80-4C7A-88EA-47202F0D28C9}"/>
    <dgm:cxn modelId="{0C1D9DE6-61F6-44FD-AD22-70AF5587C46D}" srcId="{357749CA-DBEF-4C00-B6F8-66D048DB318F}" destId="{9821E193-3D4F-478B-AB3C-374A50F466DD}" srcOrd="0" destOrd="0" parTransId="{FFCD0422-4093-43D7-A330-AD3B44853FDC}" sibTransId="{5A244634-EAD6-4D4C-9D1C-46D83BDF716B}"/>
    <dgm:cxn modelId="{CD976975-3453-4F3E-9966-24E23C7FD4B9}" type="presOf" srcId="{788973FD-F13D-46E2-B5E8-C1A44AE7C837}" destId="{21CF0843-5E86-4EE4-B271-4A06E33D031E}" srcOrd="0" destOrd="0" presId="urn:microsoft.com/office/officeart/2005/8/layout/chevron2"/>
    <dgm:cxn modelId="{8A0E2FBE-CF29-4782-8510-81F7BF9AA980}" type="presOf" srcId="{BAE60E6C-0906-4819-87FA-639F4CE02CB7}" destId="{BC612E2D-BBC0-4AF0-921F-29959CB6C5BF}" srcOrd="0" destOrd="0" presId="urn:microsoft.com/office/officeart/2005/8/layout/chevron2"/>
    <dgm:cxn modelId="{BFAF1B78-5CE8-4C6B-B785-F55CF3B2FBA2}" type="presOf" srcId="{B228F7C5-0E94-45F1-8DB4-C3D73666B2B7}" destId="{F0ACD361-B418-4705-8621-42231B38C55C}" srcOrd="0" destOrd="0" presId="urn:microsoft.com/office/officeart/2005/8/layout/chevron2"/>
    <dgm:cxn modelId="{264F9CF9-2408-4C4F-81E0-807C5E8FFDF8}" type="presParOf" srcId="{2AABEB01-4AA5-4D9E-8B1B-7A4ECF9F387E}" destId="{DA75C842-95A6-4779-B0E0-1731C0934590}" srcOrd="0" destOrd="0" presId="urn:microsoft.com/office/officeart/2005/8/layout/chevron2"/>
    <dgm:cxn modelId="{4A41BBD8-66D0-4C26-9412-78D70426A44E}" type="presParOf" srcId="{DA75C842-95A6-4779-B0E0-1731C0934590}" destId="{558AFC79-DDDA-40F0-A9D4-D0D9B6F30978}" srcOrd="0" destOrd="0" presId="urn:microsoft.com/office/officeart/2005/8/layout/chevron2"/>
    <dgm:cxn modelId="{3B1868C7-F536-43C7-9F16-861EA7A206DF}" type="presParOf" srcId="{DA75C842-95A6-4779-B0E0-1731C0934590}" destId="{CEE87C18-878E-40FA-9282-2E12882B6CB6}" srcOrd="1" destOrd="0" presId="urn:microsoft.com/office/officeart/2005/8/layout/chevron2"/>
    <dgm:cxn modelId="{46880781-2468-410B-B3C1-A5C3E9F78E01}" type="presParOf" srcId="{2AABEB01-4AA5-4D9E-8B1B-7A4ECF9F387E}" destId="{8342AB98-BB36-44F2-A44E-0CD170AA5342}" srcOrd="1" destOrd="0" presId="urn:microsoft.com/office/officeart/2005/8/layout/chevron2"/>
    <dgm:cxn modelId="{6BE3C9CA-45A6-42B2-87A3-BF9CF4E8D271}" type="presParOf" srcId="{2AABEB01-4AA5-4D9E-8B1B-7A4ECF9F387E}" destId="{65FD395F-2208-4FA4-A1BB-69A97564BFB3}" srcOrd="2" destOrd="0" presId="urn:microsoft.com/office/officeart/2005/8/layout/chevron2"/>
    <dgm:cxn modelId="{CB252833-9002-4735-A8FF-2B324E19CEB9}" type="presParOf" srcId="{65FD395F-2208-4FA4-A1BB-69A97564BFB3}" destId="{7E6729C9-E158-4EF6-AA27-AFE7CA78E97C}" srcOrd="0" destOrd="0" presId="urn:microsoft.com/office/officeart/2005/8/layout/chevron2"/>
    <dgm:cxn modelId="{C6E81205-D058-4F6A-9D2C-D9320F8D6D6E}" type="presParOf" srcId="{65FD395F-2208-4FA4-A1BB-69A97564BFB3}" destId="{F0ACD361-B418-4705-8621-42231B38C55C}" srcOrd="1" destOrd="0" presId="urn:microsoft.com/office/officeart/2005/8/layout/chevron2"/>
    <dgm:cxn modelId="{FC4EE312-A1BB-4C4C-B80F-0CA84104D7B8}" type="presParOf" srcId="{2AABEB01-4AA5-4D9E-8B1B-7A4ECF9F387E}" destId="{A5FF5658-C932-407B-9984-AC8D8EBF0FAC}" srcOrd="3" destOrd="0" presId="urn:microsoft.com/office/officeart/2005/8/layout/chevron2"/>
    <dgm:cxn modelId="{8F814037-8BBD-4A67-A08B-41F924957E7F}" type="presParOf" srcId="{2AABEB01-4AA5-4D9E-8B1B-7A4ECF9F387E}" destId="{01326260-9860-4A69-816D-AF853E598D2A}" srcOrd="4" destOrd="0" presId="urn:microsoft.com/office/officeart/2005/8/layout/chevron2"/>
    <dgm:cxn modelId="{ED3F20C4-9B05-4F48-B92A-6FD66063778C}" type="presParOf" srcId="{01326260-9860-4A69-816D-AF853E598D2A}" destId="{BC612E2D-BBC0-4AF0-921F-29959CB6C5BF}" srcOrd="0" destOrd="0" presId="urn:microsoft.com/office/officeart/2005/8/layout/chevron2"/>
    <dgm:cxn modelId="{A11ABA37-6CD9-4636-B9DB-77DC956B154C}" type="presParOf" srcId="{01326260-9860-4A69-816D-AF853E598D2A}" destId="{C99CE754-1D4D-49DA-ACEE-85A8F0EF0037}" srcOrd="1" destOrd="0" presId="urn:microsoft.com/office/officeart/2005/8/layout/chevron2"/>
    <dgm:cxn modelId="{C14D44B6-5E3E-4FD5-80ED-7B33E9F6C23C}" type="presParOf" srcId="{2AABEB01-4AA5-4D9E-8B1B-7A4ECF9F387E}" destId="{FE42CD3A-B6FC-4177-A919-E298097EAD62}" srcOrd="5" destOrd="0" presId="urn:microsoft.com/office/officeart/2005/8/layout/chevron2"/>
    <dgm:cxn modelId="{5640724E-9F94-4541-958D-13D11A5B3BEB}" type="presParOf" srcId="{2AABEB01-4AA5-4D9E-8B1B-7A4ECF9F387E}" destId="{85477115-C32A-449A-8FAB-EDFEAAB8998F}" srcOrd="6" destOrd="0" presId="urn:microsoft.com/office/officeart/2005/8/layout/chevron2"/>
    <dgm:cxn modelId="{DB221ACF-5E76-4E0C-BA2D-3A96F1444531}" type="presParOf" srcId="{85477115-C32A-449A-8FAB-EDFEAAB8998F}" destId="{57F535A8-FD92-4FCE-B943-63CA5571CF07}" srcOrd="0" destOrd="0" presId="urn:microsoft.com/office/officeart/2005/8/layout/chevron2"/>
    <dgm:cxn modelId="{72285243-EE21-4CA4-B28D-0E88431DA901}" type="presParOf" srcId="{85477115-C32A-449A-8FAB-EDFEAAB8998F}" destId="{B0061964-D267-4294-AB51-2E8264C5DFFE}" srcOrd="1" destOrd="0" presId="urn:microsoft.com/office/officeart/2005/8/layout/chevron2"/>
    <dgm:cxn modelId="{2ADA31BF-931C-4139-A6E8-1B41A34C6BC1}" type="presParOf" srcId="{2AABEB01-4AA5-4D9E-8B1B-7A4ECF9F387E}" destId="{88A7AA77-CBB6-492D-8691-EEAFFDB7467D}" srcOrd="7" destOrd="0" presId="urn:microsoft.com/office/officeart/2005/8/layout/chevron2"/>
    <dgm:cxn modelId="{1E0D893B-FD0F-43BD-A02A-CDF538EBF503}" type="presParOf" srcId="{2AABEB01-4AA5-4D9E-8B1B-7A4ECF9F387E}" destId="{02A22098-E218-496B-95F8-B0AE7FDA1243}" srcOrd="8" destOrd="0" presId="urn:microsoft.com/office/officeart/2005/8/layout/chevron2"/>
    <dgm:cxn modelId="{3345F3FF-A24E-42D0-B185-A477E06B4942}" type="presParOf" srcId="{02A22098-E218-496B-95F8-B0AE7FDA1243}" destId="{21CF0843-5E86-4EE4-B271-4A06E33D031E}" srcOrd="0" destOrd="0" presId="urn:microsoft.com/office/officeart/2005/8/layout/chevron2"/>
    <dgm:cxn modelId="{42D5671B-CC9B-45DE-8883-A279E7A7B6DB}" type="presParOf" srcId="{02A22098-E218-496B-95F8-B0AE7FDA1243}" destId="{E5F21139-0902-4B11-889B-6A744885886C}" srcOrd="1" destOrd="0" presId="urn:microsoft.com/office/officeart/2005/8/layout/chevron2"/>
    <dgm:cxn modelId="{7A70E8D0-CB2B-4EF7-935A-AC3E00761EB4}" type="presParOf" srcId="{2AABEB01-4AA5-4D9E-8B1B-7A4ECF9F387E}" destId="{6D4626A4-329B-499F-AD2C-5C7FD274EE38}" srcOrd="9" destOrd="0" presId="urn:microsoft.com/office/officeart/2005/8/layout/chevron2"/>
    <dgm:cxn modelId="{790E8B46-CABA-4D79-99AE-B707A8ACF008}" type="presParOf" srcId="{2AABEB01-4AA5-4D9E-8B1B-7A4ECF9F387E}" destId="{BA6D13D2-7D54-4005-891C-239B0AE6EACD}" srcOrd="10" destOrd="0" presId="urn:microsoft.com/office/officeart/2005/8/layout/chevron2"/>
    <dgm:cxn modelId="{2A44FDC3-E429-4E18-9541-141421D763E1}" type="presParOf" srcId="{BA6D13D2-7D54-4005-891C-239B0AE6EACD}" destId="{89612689-190A-4332-82EC-8D1390D6EB0C}" srcOrd="0" destOrd="0" presId="urn:microsoft.com/office/officeart/2005/8/layout/chevron2"/>
    <dgm:cxn modelId="{0E8A83F0-C087-4D09-97C8-3D872E6C952C}" type="presParOf" srcId="{BA6D13D2-7D54-4005-891C-239B0AE6EACD}" destId="{CD759886-AC84-4067-94A9-A5F178D421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7749CA-DBEF-4C00-B6F8-66D048DB318F}" type="doc">
      <dgm:prSet loTypeId="urn:microsoft.com/office/officeart/2005/8/layout/chevron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821E193-3D4F-478B-AB3C-374A50F466DD}">
      <dgm:prSet phldrT="[Текст]" phldr="1"/>
      <dgm:spPr/>
      <dgm:t>
        <a:bodyPr/>
        <a:lstStyle/>
        <a:p>
          <a:endParaRPr lang="ru-RU"/>
        </a:p>
      </dgm:t>
    </dgm:pt>
    <dgm:pt modelId="{FFCD0422-4093-43D7-A330-AD3B44853FDC}" type="parTrans" cxnId="{0C1D9DE6-61F6-44FD-AD22-70AF5587C46D}">
      <dgm:prSet/>
      <dgm:spPr/>
      <dgm:t>
        <a:bodyPr/>
        <a:lstStyle/>
        <a:p>
          <a:endParaRPr lang="ru-RU"/>
        </a:p>
      </dgm:t>
    </dgm:pt>
    <dgm:pt modelId="{5A244634-EAD6-4D4C-9D1C-46D83BDF716B}" type="sibTrans" cxnId="{0C1D9DE6-61F6-44FD-AD22-70AF5587C46D}">
      <dgm:prSet/>
      <dgm:spPr/>
      <dgm:t>
        <a:bodyPr/>
        <a:lstStyle/>
        <a:p>
          <a:endParaRPr lang="ru-RU"/>
        </a:p>
      </dgm:t>
    </dgm:pt>
    <dgm:pt modelId="{8B2D0CE6-578B-4CA8-B730-D3CD6CB8074D}">
      <dgm:prSet phldrT="[Текст]" custT="1"/>
      <dgm:spPr/>
      <dgm:t>
        <a:bodyPr/>
        <a:lstStyle/>
        <a:p>
          <a:r>
            <a:rPr lang="ru-RU" sz="1200" b="1" dirty="0" smtClean="0"/>
            <a:t>Активизировать работу по расширению существующих и поиску альтернативных источников финансирования НИД с акцентом на прикладные исследования в русле приоритетных задач нацпроекта «Наука», а также с учетом выявленных в докладе объективных и субъективных трудностей финансирования вузовской науки</a:t>
          </a:r>
          <a:endParaRPr lang="ru-RU" sz="1200" b="1" dirty="0"/>
        </a:p>
      </dgm:t>
    </dgm:pt>
    <dgm:pt modelId="{3C34DEB1-5971-474B-B2C0-008E28593095}" type="parTrans" cxnId="{C06CED22-E1AC-44A5-94AE-C026B1DAE9E1}">
      <dgm:prSet/>
      <dgm:spPr/>
      <dgm:t>
        <a:bodyPr/>
        <a:lstStyle/>
        <a:p>
          <a:endParaRPr lang="ru-RU"/>
        </a:p>
      </dgm:t>
    </dgm:pt>
    <dgm:pt modelId="{37BA1CC2-1E50-474F-A93D-F36128038B7C}" type="sibTrans" cxnId="{C06CED22-E1AC-44A5-94AE-C026B1DAE9E1}">
      <dgm:prSet/>
      <dgm:spPr/>
      <dgm:t>
        <a:bodyPr/>
        <a:lstStyle/>
        <a:p>
          <a:endParaRPr lang="ru-RU"/>
        </a:p>
      </dgm:t>
    </dgm:pt>
    <dgm:pt modelId="{E36DDA42-962E-4FCB-A217-278950F3E7F2}">
      <dgm:prSet phldrT="[Текст]" phldr="1"/>
      <dgm:spPr/>
      <dgm:t>
        <a:bodyPr/>
        <a:lstStyle/>
        <a:p>
          <a:endParaRPr lang="ru-RU"/>
        </a:p>
      </dgm:t>
    </dgm:pt>
    <dgm:pt modelId="{73CC955F-EA86-41BA-8A52-54FC77337D57}" type="parTrans" cxnId="{ABD45723-4998-464D-AAD8-455923ECD3F8}">
      <dgm:prSet/>
      <dgm:spPr/>
      <dgm:t>
        <a:bodyPr/>
        <a:lstStyle/>
        <a:p>
          <a:endParaRPr lang="ru-RU"/>
        </a:p>
      </dgm:t>
    </dgm:pt>
    <dgm:pt modelId="{38B58997-2C80-4C7A-88EA-47202F0D28C9}" type="sibTrans" cxnId="{ABD45723-4998-464D-AAD8-455923ECD3F8}">
      <dgm:prSet/>
      <dgm:spPr/>
      <dgm:t>
        <a:bodyPr/>
        <a:lstStyle/>
        <a:p>
          <a:endParaRPr lang="ru-RU"/>
        </a:p>
      </dgm:t>
    </dgm:pt>
    <dgm:pt modelId="{B228F7C5-0E94-45F1-8DB4-C3D73666B2B7}">
      <dgm:prSet phldrT="[Текст]" custT="1"/>
      <dgm:spPr/>
      <dgm:t>
        <a:bodyPr/>
        <a:lstStyle/>
        <a:p>
          <a:r>
            <a:rPr lang="ru-RU" sz="1200" b="1" dirty="0" smtClean="0"/>
            <a:t>Осуществлять развитие фундаментальных исследований как основы для создания новых знаний, междисциплинарных исследований для усиления конкурентоспособности научных заявок</a:t>
          </a:r>
          <a:endParaRPr lang="ru-RU" sz="1200" b="1" dirty="0"/>
        </a:p>
      </dgm:t>
    </dgm:pt>
    <dgm:pt modelId="{8D70DFED-F1B3-43D1-B965-DFB89A795401}" type="parTrans" cxnId="{8B997020-6C97-437B-AB7E-CEB185A2485E}">
      <dgm:prSet/>
      <dgm:spPr/>
      <dgm:t>
        <a:bodyPr/>
        <a:lstStyle/>
        <a:p>
          <a:endParaRPr lang="ru-RU"/>
        </a:p>
      </dgm:t>
    </dgm:pt>
    <dgm:pt modelId="{CC6ED44A-1150-4330-ACC1-68995F35BC24}" type="sibTrans" cxnId="{8B997020-6C97-437B-AB7E-CEB185A2485E}">
      <dgm:prSet/>
      <dgm:spPr/>
      <dgm:t>
        <a:bodyPr/>
        <a:lstStyle/>
        <a:p>
          <a:endParaRPr lang="ru-RU"/>
        </a:p>
      </dgm:t>
    </dgm:pt>
    <dgm:pt modelId="{BAE60E6C-0906-4819-87FA-639F4CE02CB7}">
      <dgm:prSet phldrT="[Текст]" phldr="1"/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8F05DA98-AD3B-455D-9644-59251CD872D4}" type="parTrans" cxnId="{A4A1862F-47DC-4DB2-A07A-63052707BD33}">
      <dgm:prSet/>
      <dgm:spPr/>
      <dgm:t>
        <a:bodyPr/>
        <a:lstStyle/>
        <a:p>
          <a:endParaRPr lang="ru-RU"/>
        </a:p>
      </dgm:t>
    </dgm:pt>
    <dgm:pt modelId="{A98CE581-9007-4793-88E2-43D93687B60E}" type="sibTrans" cxnId="{A4A1862F-47DC-4DB2-A07A-63052707BD33}">
      <dgm:prSet/>
      <dgm:spPr/>
      <dgm:t>
        <a:bodyPr/>
        <a:lstStyle/>
        <a:p>
          <a:endParaRPr lang="ru-RU"/>
        </a:p>
      </dgm:t>
    </dgm:pt>
    <dgm:pt modelId="{A8FC13B7-5210-4E6E-B1F0-36DEB7EBEAA6}">
      <dgm:prSet phldrT="[Текст]" custT="1"/>
      <dgm:spPr/>
      <dgm:t>
        <a:bodyPr/>
        <a:lstStyle/>
        <a:p>
          <a:r>
            <a:rPr lang="ru-RU" sz="1200" b="1" dirty="0" smtClean="0"/>
            <a:t>Развивать взаимодействие с предприятиями реального сектора экономики и органами государственной власти региона, а также партнерами из НОЦ мирового уровня других регионов, активнее использовать потенциал </a:t>
          </a:r>
          <a:r>
            <a:rPr lang="ru-RU" sz="1200" b="1" dirty="0" err="1" smtClean="0"/>
            <a:t>МИПов</a:t>
          </a:r>
          <a:r>
            <a:rPr lang="ru-RU" sz="1200" b="1" dirty="0" smtClean="0"/>
            <a:t> и НКО, акцентировать внимание на необходимости дальнейшей коммерциализации научных результатов</a:t>
          </a:r>
          <a:endParaRPr lang="ru-RU" sz="1200" b="1" dirty="0"/>
        </a:p>
      </dgm:t>
    </dgm:pt>
    <dgm:pt modelId="{988D8862-51C0-428E-8A83-906150EB65C5}" type="parTrans" cxnId="{D68F2CA7-33B3-4059-A51C-C9B285EE20DB}">
      <dgm:prSet/>
      <dgm:spPr/>
      <dgm:t>
        <a:bodyPr/>
        <a:lstStyle/>
        <a:p>
          <a:endParaRPr lang="ru-RU"/>
        </a:p>
      </dgm:t>
    </dgm:pt>
    <dgm:pt modelId="{B21B467C-BAEF-42E2-9F19-77A3ADA6D0E7}" type="sibTrans" cxnId="{D68F2CA7-33B3-4059-A51C-C9B285EE20DB}">
      <dgm:prSet/>
      <dgm:spPr/>
      <dgm:t>
        <a:bodyPr/>
        <a:lstStyle/>
        <a:p>
          <a:endParaRPr lang="ru-RU"/>
        </a:p>
      </dgm:t>
    </dgm:pt>
    <dgm:pt modelId="{E89C44C3-583D-4A7E-8633-E93E2F51EC3D}">
      <dgm:prSet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80000">
              <a:schemeClr val="accent1">
                <a:shade val="50000"/>
                <a:hueOff val="361437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E939971-4076-47BF-9B96-7085FEF3ECCE}" type="parTrans" cxnId="{C290DF49-4D0F-4D56-81A3-8ABDB007EA95}">
      <dgm:prSet/>
      <dgm:spPr/>
      <dgm:t>
        <a:bodyPr/>
        <a:lstStyle/>
        <a:p>
          <a:endParaRPr lang="ru-RU"/>
        </a:p>
      </dgm:t>
    </dgm:pt>
    <dgm:pt modelId="{FBA7F3E4-C29D-4F69-8295-57F3893B4F3C}" type="sibTrans" cxnId="{C290DF49-4D0F-4D56-81A3-8ABDB007EA95}">
      <dgm:prSet/>
      <dgm:spPr/>
      <dgm:t>
        <a:bodyPr/>
        <a:lstStyle/>
        <a:p>
          <a:endParaRPr lang="ru-RU"/>
        </a:p>
      </dgm:t>
    </dgm:pt>
    <dgm:pt modelId="{788973FD-F13D-46E2-B5E8-C1A44AE7C837}">
      <dgm:prSet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E57158A7-682C-4EC2-80E4-D9130A51EC2E}" type="parTrans" cxnId="{81C97ED0-9CFA-4800-B3DA-2B5844BEFB1F}">
      <dgm:prSet/>
      <dgm:spPr/>
      <dgm:t>
        <a:bodyPr/>
        <a:lstStyle/>
        <a:p>
          <a:endParaRPr lang="ru-RU"/>
        </a:p>
      </dgm:t>
    </dgm:pt>
    <dgm:pt modelId="{B96D59D4-F044-460F-814B-957B9F357A38}" type="sibTrans" cxnId="{81C97ED0-9CFA-4800-B3DA-2B5844BEFB1F}">
      <dgm:prSet/>
      <dgm:spPr/>
      <dgm:t>
        <a:bodyPr/>
        <a:lstStyle/>
        <a:p>
          <a:endParaRPr lang="ru-RU"/>
        </a:p>
      </dgm:t>
    </dgm:pt>
    <dgm:pt modelId="{AFD281F0-83EF-4D85-9121-9E8CDA563BE1}">
      <dgm:prSet custT="1"/>
      <dgm:spPr/>
      <dgm:t>
        <a:bodyPr/>
        <a:lstStyle/>
        <a:p>
          <a:r>
            <a:rPr lang="ru-RU" sz="1200" b="1" dirty="0" smtClean="0"/>
            <a:t>Разработать меры по активному использованию </a:t>
          </a:r>
          <a:r>
            <a:rPr lang="ru-RU" sz="1200" b="1" dirty="0" err="1" smtClean="0"/>
            <a:t>РИДов</a:t>
          </a:r>
          <a:r>
            <a:rPr lang="ru-RU" sz="1200" b="1" dirty="0" smtClean="0"/>
            <a:t>, в частности, патентов вуза для реального получения дохода организации, в том числе, посредством лицензионных соглашений</a:t>
          </a:r>
          <a:endParaRPr lang="ru-RU" sz="1200" b="1" dirty="0"/>
        </a:p>
      </dgm:t>
    </dgm:pt>
    <dgm:pt modelId="{D095F29A-D47D-447D-B945-DD1A4A1CA7A1}" type="parTrans" cxnId="{284A0FBB-B070-46A8-8631-0D7455F7D973}">
      <dgm:prSet/>
      <dgm:spPr/>
      <dgm:t>
        <a:bodyPr/>
        <a:lstStyle/>
        <a:p>
          <a:endParaRPr lang="ru-RU"/>
        </a:p>
      </dgm:t>
    </dgm:pt>
    <dgm:pt modelId="{07A54936-4317-4274-9228-35BF5A5A1F83}" type="sibTrans" cxnId="{284A0FBB-B070-46A8-8631-0D7455F7D973}">
      <dgm:prSet/>
      <dgm:spPr/>
      <dgm:t>
        <a:bodyPr/>
        <a:lstStyle/>
        <a:p>
          <a:endParaRPr lang="ru-RU"/>
        </a:p>
      </dgm:t>
    </dgm:pt>
    <dgm:pt modelId="{00E899E2-5D7F-4D4A-9AB8-CBD6D4990F66}">
      <dgm:prSet custT="1"/>
      <dgm:spPr/>
      <dgm:t>
        <a:bodyPr/>
        <a:lstStyle/>
        <a:p>
          <a:r>
            <a:rPr lang="ru-RU" sz="1200" b="1" dirty="0" smtClean="0"/>
            <a:t>Продолжить работу по повышению публикационной активности и качества научных публикаций сотрудников университета в журналах, индексируемых в базах данных W</a:t>
          </a:r>
          <a:r>
            <a:rPr lang="en-US" sz="1200" b="1" dirty="0" err="1" smtClean="0"/>
            <a:t>oS</a:t>
          </a:r>
          <a:r>
            <a:rPr lang="en-US" sz="1200" b="1" dirty="0" smtClean="0"/>
            <a:t> </a:t>
          </a:r>
          <a:r>
            <a:rPr lang="ru-RU" sz="1200" b="1" dirty="0" smtClean="0"/>
            <a:t>и </a:t>
          </a:r>
          <a:r>
            <a:rPr lang="ru-RU" sz="1200" b="1" dirty="0" err="1" smtClean="0"/>
            <a:t>Scopus</a:t>
          </a:r>
          <a:r>
            <a:rPr lang="ru-RU" sz="1200" b="1" dirty="0" smtClean="0"/>
            <a:t> с учетом предложенной Министерством методики расчета КБПР, развитию публикационных площадок университета, повышению рейтинга изданий вуза</a:t>
          </a:r>
          <a:endParaRPr lang="ru-RU" sz="1200" b="1" dirty="0">
            <a:solidFill>
              <a:schemeClr val="tx1"/>
            </a:solidFill>
          </a:endParaRPr>
        </a:p>
      </dgm:t>
    </dgm:pt>
    <dgm:pt modelId="{883501E3-83F1-4A65-80E8-1AA7590A4E4A}" type="parTrans" cxnId="{A30E2412-71D0-46BF-90F2-CAEBC145010D}">
      <dgm:prSet/>
      <dgm:spPr/>
      <dgm:t>
        <a:bodyPr/>
        <a:lstStyle/>
        <a:p>
          <a:endParaRPr lang="ru-RU"/>
        </a:p>
      </dgm:t>
    </dgm:pt>
    <dgm:pt modelId="{256E05F8-18FC-4FAB-A4DB-5948BEABF294}" type="sibTrans" cxnId="{A30E2412-71D0-46BF-90F2-CAEBC145010D}">
      <dgm:prSet/>
      <dgm:spPr/>
      <dgm:t>
        <a:bodyPr/>
        <a:lstStyle/>
        <a:p>
          <a:endParaRPr lang="ru-RU"/>
        </a:p>
      </dgm:t>
    </dgm:pt>
    <dgm:pt modelId="{E0BEC8A5-FEFD-43ED-9ACC-3E5576F4E0B0}">
      <dgm:prSet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670DB27C-E0B7-4312-A3D6-30997331D8CE}" type="parTrans" cxnId="{48F6E30A-7914-4C45-8E8F-0BEC6A388C16}">
      <dgm:prSet/>
      <dgm:spPr/>
      <dgm:t>
        <a:bodyPr/>
        <a:lstStyle/>
        <a:p>
          <a:endParaRPr lang="ru-RU"/>
        </a:p>
      </dgm:t>
    </dgm:pt>
    <dgm:pt modelId="{E296ED2F-B059-4174-B31E-46E269A344EC}" type="sibTrans" cxnId="{48F6E30A-7914-4C45-8E8F-0BEC6A388C16}">
      <dgm:prSet/>
      <dgm:spPr/>
      <dgm:t>
        <a:bodyPr/>
        <a:lstStyle/>
        <a:p>
          <a:endParaRPr lang="ru-RU"/>
        </a:p>
      </dgm:t>
    </dgm:pt>
    <dgm:pt modelId="{F9817AF4-D3AA-4B39-9D0B-9765D63B58C3}">
      <dgm:prSet custT="1"/>
      <dgm:spPr/>
      <dgm:t>
        <a:bodyPr/>
        <a:lstStyle/>
        <a:p>
          <a:r>
            <a:rPr lang="ru-RU" sz="1200" b="1" dirty="0" smtClean="0"/>
            <a:t>Развивать систему подготовки кандидатов и докторов наук с учетом современных требований, сохраняя и развивая диссертационные советы университета</a:t>
          </a:r>
          <a:endParaRPr lang="ru-RU" sz="1200" b="1" dirty="0">
            <a:solidFill>
              <a:schemeClr val="tx1"/>
            </a:solidFill>
          </a:endParaRPr>
        </a:p>
      </dgm:t>
    </dgm:pt>
    <dgm:pt modelId="{3FAC6B09-639F-4B31-A3E6-63395893A937}" type="parTrans" cxnId="{0B4569F6-0B2F-4ADE-BDA6-C6B0FD8B8DE1}">
      <dgm:prSet/>
      <dgm:spPr/>
      <dgm:t>
        <a:bodyPr/>
        <a:lstStyle/>
        <a:p>
          <a:endParaRPr lang="ru-RU"/>
        </a:p>
      </dgm:t>
    </dgm:pt>
    <dgm:pt modelId="{CBC3B6FC-AA07-45CF-8C59-27CB077F244B}" type="sibTrans" cxnId="{0B4569F6-0B2F-4ADE-BDA6-C6B0FD8B8DE1}">
      <dgm:prSet/>
      <dgm:spPr/>
      <dgm:t>
        <a:bodyPr/>
        <a:lstStyle/>
        <a:p>
          <a:endParaRPr lang="ru-RU"/>
        </a:p>
      </dgm:t>
    </dgm:pt>
    <dgm:pt modelId="{469617D3-9E5C-4CA9-B9CE-A374462418F5}">
      <dgm:prSet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549536C1-7E7C-48B0-911C-CC4A947C0D67}" type="parTrans" cxnId="{64A1FA26-1C9E-4CBF-B3C8-C685764BA47D}">
      <dgm:prSet/>
      <dgm:spPr/>
      <dgm:t>
        <a:bodyPr/>
        <a:lstStyle/>
        <a:p>
          <a:endParaRPr lang="ru-RU"/>
        </a:p>
      </dgm:t>
    </dgm:pt>
    <dgm:pt modelId="{7527C5DF-9465-48B4-99BA-1FADE9C5FCF7}" type="sibTrans" cxnId="{64A1FA26-1C9E-4CBF-B3C8-C685764BA47D}">
      <dgm:prSet/>
      <dgm:spPr/>
      <dgm:t>
        <a:bodyPr/>
        <a:lstStyle/>
        <a:p>
          <a:endParaRPr lang="ru-RU"/>
        </a:p>
      </dgm:t>
    </dgm:pt>
    <dgm:pt modelId="{60B3DFCB-19E9-4DAB-87DD-19027CEB38E9}">
      <dgm:prSet custT="1"/>
      <dgm:spPr/>
      <dgm:t>
        <a:bodyPr/>
        <a:lstStyle/>
        <a:p>
          <a:r>
            <a:rPr lang="ru-RU" sz="1200" b="1" dirty="0" smtClean="0"/>
            <a:t>Продолжить работу по адресной поддержке перспективной в науке молодежи, развитию у студентов, аспирантов и молодых ученых мотивации к научной, научно-технической и инновационной деятельности</a:t>
          </a:r>
          <a:endParaRPr lang="ru-RU" sz="1200" b="1" dirty="0"/>
        </a:p>
      </dgm:t>
    </dgm:pt>
    <dgm:pt modelId="{A197074F-6452-47AD-8815-8F83D8AC4009}" type="parTrans" cxnId="{1CF1E7AA-C872-434E-884E-B105A9AEE94A}">
      <dgm:prSet/>
      <dgm:spPr/>
      <dgm:t>
        <a:bodyPr/>
        <a:lstStyle/>
        <a:p>
          <a:endParaRPr lang="ru-RU"/>
        </a:p>
      </dgm:t>
    </dgm:pt>
    <dgm:pt modelId="{988609DA-7E67-4E95-A3BD-4E06B9E81A94}" type="sibTrans" cxnId="{1CF1E7AA-C872-434E-884E-B105A9AEE94A}">
      <dgm:prSet/>
      <dgm:spPr/>
      <dgm:t>
        <a:bodyPr/>
        <a:lstStyle/>
        <a:p>
          <a:endParaRPr lang="ru-RU"/>
        </a:p>
      </dgm:t>
    </dgm:pt>
    <dgm:pt modelId="{2AABEB01-4AA5-4D9E-8B1B-7A4ECF9F387E}" type="pres">
      <dgm:prSet presAssocID="{357749CA-DBEF-4C00-B6F8-66D048DB31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75C842-95A6-4779-B0E0-1731C0934590}" type="pres">
      <dgm:prSet presAssocID="{9821E193-3D4F-478B-AB3C-374A50F466DD}" presName="composite" presStyleCnt="0"/>
      <dgm:spPr/>
    </dgm:pt>
    <dgm:pt modelId="{558AFC79-DDDA-40F0-A9D4-D0D9B6F30978}" type="pres">
      <dgm:prSet presAssocID="{9821E193-3D4F-478B-AB3C-374A50F466DD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87C18-878E-40FA-9282-2E12882B6CB6}" type="pres">
      <dgm:prSet presAssocID="{9821E193-3D4F-478B-AB3C-374A50F466DD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2AB98-BB36-44F2-A44E-0CD170AA5342}" type="pres">
      <dgm:prSet presAssocID="{5A244634-EAD6-4D4C-9D1C-46D83BDF716B}" presName="sp" presStyleCnt="0"/>
      <dgm:spPr/>
    </dgm:pt>
    <dgm:pt modelId="{65FD395F-2208-4FA4-A1BB-69A97564BFB3}" type="pres">
      <dgm:prSet presAssocID="{E36DDA42-962E-4FCB-A217-278950F3E7F2}" presName="composite" presStyleCnt="0"/>
      <dgm:spPr/>
    </dgm:pt>
    <dgm:pt modelId="{7E6729C9-E158-4EF6-AA27-AFE7CA78E97C}" type="pres">
      <dgm:prSet presAssocID="{E36DDA42-962E-4FCB-A217-278950F3E7F2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CD361-B418-4705-8621-42231B38C55C}" type="pres">
      <dgm:prSet presAssocID="{E36DDA42-962E-4FCB-A217-278950F3E7F2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F5658-C932-407B-9984-AC8D8EBF0FAC}" type="pres">
      <dgm:prSet presAssocID="{38B58997-2C80-4C7A-88EA-47202F0D28C9}" presName="sp" presStyleCnt="0"/>
      <dgm:spPr/>
    </dgm:pt>
    <dgm:pt modelId="{01326260-9860-4A69-816D-AF853E598D2A}" type="pres">
      <dgm:prSet presAssocID="{BAE60E6C-0906-4819-87FA-639F4CE02CB7}" presName="composite" presStyleCnt="0"/>
      <dgm:spPr/>
    </dgm:pt>
    <dgm:pt modelId="{BC612E2D-BBC0-4AF0-921F-29959CB6C5BF}" type="pres">
      <dgm:prSet presAssocID="{BAE60E6C-0906-4819-87FA-639F4CE02CB7}" presName="parentText" presStyleLbl="alignNode1" presStyleIdx="2" presStyleCnt="7" custLinFactY="7395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CE754-1D4D-49DA-ACEE-85A8F0EF0037}" type="pres">
      <dgm:prSet presAssocID="{BAE60E6C-0906-4819-87FA-639F4CE02CB7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2CD3A-B6FC-4177-A919-E298097EAD62}" type="pres">
      <dgm:prSet presAssocID="{A98CE581-9007-4793-88E2-43D93687B60E}" presName="sp" presStyleCnt="0"/>
      <dgm:spPr/>
    </dgm:pt>
    <dgm:pt modelId="{85477115-C32A-449A-8FAB-EDFEAAB8998F}" type="pres">
      <dgm:prSet presAssocID="{E89C44C3-583D-4A7E-8633-E93E2F51EC3D}" presName="composite" presStyleCnt="0"/>
      <dgm:spPr/>
    </dgm:pt>
    <dgm:pt modelId="{57F535A8-FD92-4FCE-B943-63CA5571CF07}" type="pres">
      <dgm:prSet presAssocID="{E89C44C3-583D-4A7E-8633-E93E2F51EC3D}" presName="parentText" presStyleLbl="alignNode1" presStyleIdx="3" presStyleCnt="7" custLinFactNeighborY="-54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61964-D267-4294-AB51-2E8264C5DFFE}" type="pres">
      <dgm:prSet presAssocID="{E89C44C3-583D-4A7E-8633-E93E2F51EC3D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7AA77-CBB6-492D-8691-EEAFFDB7467D}" type="pres">
      <dgm:prSet presAssocID="{FBA7F3E4-C29D-4F69-8295-57F3893B4F3C}" presName="sp" presStyleCnt="0"/>
      <dgm:spPr/>
    </dgm:pt>
    <dgm:pt modelId="{02A22098-E218-496B-95F8-B0AE7FDA1243}" type="pres">
      <dgm:prSet presAssocID="{788973FD-F13D-46E2-B5E8-C1A44AE7C837}" presName="composite" presStyleCnt="0"/>
      <dgm:spPr/>
    </dgm:pt>
    <dgm:pt modelId="{21CF0843-5E86-4EE4-B271-4A06E33D031E}" type="pres">
      <dgm:prSet presAssocID="{788973FD-F13D-46E2-B5E8-C1A44AE7C837}" presName="parentText" presStyleLbl="alignNode1" presStyleIdx="4" presStyleCnt="7" custLinFactY="-8111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21139-0902-4B11-889B-6A744885886C}" type="pres">
      <dgm:prSet presAssocID="{788973FD-F13D-46E2-B5E8-C1A44AE7C837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626A4-329B-499F-AD2C-5C7FD274EE38}" type="pres">
      <dgm:prSet presAssocID="{B96D59D4-F044-460F-814B-957B9F357A38}" presName="sp" presStyleCnt="0"/>
      <dgm:spPr/>
    </dgm:pt>
    <dgm:pt modelId="{BA6D13D2-7D54-4005-891C-239B0AE6EACD}" type="pres">
      <dgm:prSet presAssocID="{E0BEC8A5-FEFD-43ED-9ACC-3E5576F4E0B0}" presName="composite" presStyleCnt="0"/>
      <dgm:spPr/>
    </dgm:pt>
    <dgm:pt modelId="{89612689-190A-4332-82EC-8D1390D6EB0C}" type="pres">
      <dgm:prSet presAssocID="{E0BEC8A5-FEFD-43ED-9ACC-3E5576F4E0B0}" presName="parentText" presStyleLbl="alignNode1" presStyleIdx="5" presStyleCnt="7" custLinFactNeighborX="0" custLinFactNeighborY="-2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59886-AC84-4067-94A9-A5F178D42162}" type="pres">
      <dgm:prSet presAssocID="{E0BEC8A5-FEFD-43ED-9ACC-3E5576F4E0B0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C401E-DAFA-4505-A9C6-12AF6D3FDEFC}" type="pres">
      <dgm:prSet presAssocID="{E296ED2F-B059-4174-B31E-46E269A344EC}" presName="sp" presStyleCnt="0"/>
      <dgm:spPr/>
    </dgm:pt>
    <dgm:pt modelId="{FA8DE070-7540-4115-911B-B18112D67396}" type="pres">
      <dgm:prSet presAssocID="{469617D3-9E5C-4CA9-B9CE-A374462418F5}" presName="composite" presStyleCnt="0"/>
      <dgm:spPr/>
    </dgm:pt>
    <dgm:pt modelId="{79605127-342F-4B55-8E2B-B161308F0E0A}" type="pres">
      <dgm:prSet presAssocID="{469617D3-9E5C-4CA9-B9CE-A374462418F5}" presName="parentText" presStyleLbl="alignNode1" presStyleIdx="6" presStyleCnt="7" custLinFactNeighborX="0" custLinFactNeighborY="-2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3F34C-44A1-4204-93B4-70A733294A4E}" type="pres">
      <dgm:prSet presAssocID="{469617D3-9E5C-4CA9-B9CE-A374462418F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36B6BE-3931-4C9F-B82D-41881EB970A3}" type="presOf" srcId="{8B2D0CE6-578B-4CA8-B730-D3CD6CB8074D}" destId="{CEE87C18-878E-40FA-9282-2E12882B6CB6}" srcOrd="0" destOrd="0" presId="urn:microsoft.com/office/officeart/2005/8/layout/chevron2"/>
    <dgm:cxn modelId="{C06CED22-E1AC-44A5-94AE-C026B1DAE9E1}" srcId="{9821E193-3D4F-478B-AB3C-374A50F466DD}" destId="{8B2D0CE6-578B-4CA8-B730-D3CD6CB8074D}" srcOrd="0" destOrd="0" parTransId="{3C34DEB1-5971-474B-B2C0-008E28593095}" sibTransId="{37BA1CC2-1E50-474F-A93D-F36128038B7C}"/>
    <dgm:cxn modelId="{A4A1862F-47DC-4DB2-A07A-63052707BD33}" srcId="{357749CA-DBEF-4C00-B6F8-66D048DB318F}" destId="{BAE60E6C-0906-4819-87FA-639F4CE02CB7}" srcOrd="2" destOrd="0" parTransId="{8F05DA98-AD3B-455D-9644-59251CD872D4}" sibTransId="{A98CE581-9007-4793-88E2-43D93687B60E}"/>
    <dgm:cxn modelId="{0B4569F6-0B2F-4ADE-BDA6-C6B0FD8B8DE1}" srcId="{E0BEC8A5-FEFD-43ED-9ACC-3E5576F4E0B0}" destId="{F9817AF4-D3AA-4B39-9D0B-9765D63B58C3}" srcOrd="0" destOrd="0" parTransId="{3FAC6B09-639F-4B31-A3E6-63395893A937}" sibTransId="{CBC3B6FC-AA07-45CF-8C59-27CB077F244B}"/>
    <dgm:cxn modelId="{A30E2412-71D0-46BF-90F2-CAEBC145010D}" srcId="{788973FD-F13D-46E2-B5E8-C1A44AE7C837}" destId="{00E899E2-5D7F-4D4A-9AB8-CBD6D4990F66}" srcOrd="0" destOrd="0" parTransId="{883501E3-83F1-4A65-80E8-1AA7590A4E4A}" sibTransId="{256E05F8-18FC-4FAB-A4DB-5948BEABF294}"/>
    <dgm:cxn modelId="{D68F2CA7-33B3-4059-A51C-C9B285EE20DB}" srcId="{BAE60E6C-0906-4819-87FA-639F4CE02CB7}" destId="{A8FC13B7-5210-4E6E-B1F0-36DEB7EBEAA6}" srcOrd="0" destOrd="0" parTransId="{988D8862-51C0-428E-8A83-906150EB65C5}" sibTransId="{B21B467C-BAEF-42E2-9F19-77A3ADA6D0E7}"/>
    <dgm:cxn modelId="{C290DF49-4D0F-4D56-81A3-8ABDB007EA95}" srcId="{357749CA-DBEF-4C00-B6F8-66D048DB318F}" destId="{E89C44C3-583D-4A7E-8633-E93E2F51EC3D}" srcOrd="3" destOrd="0" parTransId="{5E939971-4076-47BF-9B96-7085FEF3ECCE}" sibTransId="{FBA7F3E4-C29D-4F69-8295-57F3893B4F3C}"/>
    <dgm:cxn modelId="{64A1FA26-1C9E-4CBF-B3C8-C685764BA47D}" srcId="{357749CA-DBEF-4C00-B6F8-66D048DB318F}" destId="{469617D3-9E5C-4CA9-B9CE-A374462418F5}" srcOrd="6" destOrd="0" parTransId="{549536C1-7E7C-48B0-911C-CC4A947C0D67}" sibTransId="{7527C5DF-9465-48B4-99BA-1FADE9C5FCF7}"/>
    <dgm:cxn modelId="{8B997020-6C97-437B-AB7E-CEB185A2485E}" srcId="{E36DDA42-962E-4FCB-A217-278950F3E7F2}" destId="{B228F7C5-0E94-45F1-8DB4-C3D73666B2B7}" srcOrd="0" destOrd="0" parTransId="{8D70DFED-F1B3-43D1-B965-DFB89A795401}" sibTransId="{CC6ED44A-1150-4330-ACC1-68995F35BC24}"/>
    <dgm:cxn modelId="{686A749A-E165-4795-8FD2-02E113421451}" type="presOf" srcId="{E89C44C3-583D-4A7E-8633-E93E2F51EC3D}" destId="{57F535A8-FD92-4FCE-B943-63CA5571CF07}" srcOrd="0" destOrd="0" presId="urn:microsoft.com/office/officeart/2005/8/layout/chevron2"/>
    <dgm:cxn modelId="{B6F13FB5-8C31-4425-B4AC-6950279BE1C5}" type="presOf" srcId="{A8FC13B7-5210-4E6E-B1F0-36DEB7EBEAA6}" destId="{C99CE754-1D4D-49DA-ACEE-85A8F0EF0037}" srcOrd="0" destOrd="0" presId="urn:microsoft.com/office/officeart/2005/8/layout/chevron2"/>
    <dgm:cxn modelId="{7CB533C6-E245-43AB-B949-CF753D8CECEE}" type="presOf" srcId="{788973FD-F13D-46E2-B5E8-C1A44AE7C837}" destId="{21CF0843-5E86-4EE4-B271-4A06E33D031E}" srcOrd="0" destOrd="0" presId="urn:microsoft.com/office/officeart/2005/8/layout/chevron2"/>
    <dgm:cxn modelId="{D0F568D9-BAB0-4707-B69F-C8421C9DACE6}" type="presOf" srcId="{357749CA-DBEF-4C00-B6F8-66D048DB318F}" destId="{2AABEB01-4AA5-4D9E-8B1B-7A4ECF9F387E}" srcOrd="0" destOrd="0" presId="urn:microsoft.com/office/officeart/2005/8/layout/chevron2"/>
    <dgm:cxn modelId="{06327F6C-FBDF-4023-9104-C7F7A983C225}" type="presOf" srcId="{00E899E2-5D7F-4D4A-9AB8-CBD6D4990F66}" destId="{E5F21139-0902-4B11-889B-6A744885886C}" srcOrd="0" destOrd="0" presId="urn:microsoft.com/office/officeart/2005/8/layout/chevron2"/>
    <dgm:cxn modelId="{81C97ED0-9CFA-4800-B3DA-2B5844BEFB1F}" srcId="{357749CA-DBEF-4C00-B6F8-66D048DB318F}" destId="{788973FD-F13D-46E2-B5E8-C1A44AE7C837}" srcOrd="4" destOrd="0" parTransId="{E57158A7-682C-4EC2-80E4-D9130A51EC2E}" sibTransId="{B96D59D4-F044-460F-814B-957B9F357A38}"/>
    <dgm:cxn modelId="{10142F56-B813-4413-A9E0-FD4DB5E4AF07}" type="presOf" srcId="{BAE60E6C-0906-4819-87FA-639F4CE02CB7}" destId="{BC612E2D-BBC0-4AF0-921F-29959CB6C5BF}" srcOrd="0" destOrd="0" presId="urn:microsoft.com/office/officeart/2005/8/layout/chevron2"/>
    <dgm:cxn modelId="{95882FF7-AFF4-4EC5-A478-AAF68B93C146}" type="presOf" srcId="{B228F7C5-0E94-45F1-8DB4-C3D73666B2B7}" destId="{F0ACD361-B418-4705-8621-42231B38C55C}" srcOrd="0" destOrd="0" presId="urn:microsoft.com/office/officeart/2005/8/layout/chevron2"/>
    <dgm:cxn modelId="{2694AD77-E615-429D-B504-21C5341ACAD9}" type="presOf" srcId="{60B3DFCB-19E9-4DAB-87DD-19027CEB38E9}" destId="{C623F34C-44A1-4204-93B4-70A733294A4E}" srcOrd="0" destOrd="0" presId="urn:microsoft.com/office/officeart/2005/8/layout/chevron2"/>
    <dgm:cxn modelId="{48F6E30A-7914-4C45-8E8F-0BEC6A388C16}" srcId="{357749CA-DBEF-4C00-B6F8-66D048DB318F}" destId="{E0BEC8A5-FEFD-43ED-9ACC-3E5576F4E0B0}" srcOrd="5" destOrd="0" parTransId="{670DB27C-E0B7-4312-A3D6-30997331D8CE}" sibTransId="{E296ED2F-B059-4174-B31E-46E269A344EC}"/>
    <dgm:cxn modelId="{22BCC3E1-70F2-43CE-A48F-C5D4CD7E8B60}" type="presOf" srcId="{E36DDA42-962E-4FCB-A217-278950F3E7F2}" destId="{7E6729C9-E158-4EF6-AA27-AFE7CA78E97C}" srcOrd="0" destOrd="0" presId="urn:microsoft.com/office/officeart/2005/8/layout/chevron2"/>
    <dgm:cxn modelId="{284A0FBB-B070-46A8-8631-0D7455F7D973}" srcId="{E89C44C3-583D-4A7E-8633-E93E2F51EC3D}" destId="{AFD281F0-83EF-4D85-9121-9E8CDA563BE1}" srcOrd="0" destOrd="0" parTransId="{D095F29A-D47D-447D-B945-DD1A4A1CA7A1}" sibTransId="{07A54936-4317-4274-9228-35BF5A5A1F83}"/>
    <dgm:cxn modelId="{1CF1E7AA-C872-434E-884E-B105A9AEE94A}" srcId="{469617D3-9E5C-4CA9-B9CE-A374462418F5}" destId="{60B3DFCB-19E9-4DAB-87DD-19027CEB38E9}" srcOrd="0" destOrd="0" parTransId="{A197074F-6452-47AD-8815-8F83D8AC4009}" sibTransId="{988609DA-7E67-4E95-A3BD-4E06B9E81A94}"/>
    <dgm:cxn modelId="{D8637D79-8DF5-4D82-9E3A-A612D9F22419}" type="presOf" srcId="{F9817AF4-D3AA-4B39-9D0B-9765D63B58C3}" destId="{CD759886-AC84-4067-94A9-A5F178D42162}" srcOrd="0" destOrd="0" presId="urn:microsoft.com/office/officeart/2005/8/layout/chevron2"/>
    <dgm:cxn modelId="{BD39F070-1988-4BA9-9678-B61D0ED4ABE5}" type="presOf" srcId="{E0BEC8A5-FEFD-43ED-9ACC-3E5576F4E0B0}" destId="{89612689-190A-4332-82EC-8D1390D6EB0C}" srcOrd="0" destOrd="0" presId="urn:microsoft.com/office/officeart/2005/8/layout/chevron2"/>
    <dgm:cxn modelId="{ABD45723-4998-464D-AAD8-455923ECD3F8}" srcId="{357749CA-DBEF-4C00-B6F8-66D048DB318F}" destId="{E36DDA42-962E-4FCB-A217-278950F3E7F2}" srcOrd="1" destOrd="0" parTransId="{73CC955F-EA86-41BA-8A52-54FC77337D57}" sibTransId="{38B58997-2C80-4C7A-88EA-47202F0D28C9}"/>
    <dgm:cxn modelId="{0C1D9DE6-61F6-44FD-AD22-70AF5587C46D}" srcId="{357749CA-DBEF-4C00-B6F8-66D048DB318F}" destId="{9821E193-3D4F-478B-AB3C-374A50F466DD}" srcOrd="0" destOrd="0" parTransId="{FFCD0422-4093-43D7-A330-AD3B44853FDC}" sibTransId="{5A244634-EAD6-4D4C-9D1C-46D83BDF716B}"/>
    <dgm:cxn modelId="{0518C7A0-F515-43CD-B55E-11FCF4F38414}" type="presOf" srcId="{9821E193-3D4F-478B-AB3C-374A50F466DD}" destId="{558AFC79-DDDA-40F0-A9D4-D0D9B6F30978}" srcOrd="0" destOrd="0" presId="urn:microsoft.com/office/officeart/2005/8/layout/chevron2"/>
    <dgm:cxn modelId="{2FFE84BC-3CFB-40AA-8622-0BDC647C3A24}" type="presOf" srcId="{469617D3-9E5C-4CA9-B9CE-A374462418F5}" destId="{79605127-342F-4B55-8E2B-B161308F0E0A}" srcOrd="0" destOrd="0" presId="urn:microsoft.com/office/officeart/2005/8/layout/chevron2"/>
    <dgm:cxn modelId="{6A8871D9-2A53-446A-8DDF-2F2791EDA390}" type="presOf" srcId="{AFD281F0-83EF-4D85-9121-9E8CDA563BE1}" destId="{B0061964-D267-4294-AB51-2E8264C5DFFE}" srcOrd="0" destOrd="0" presId="urn:microsoft.com/office/officeart/2005/8/layout/chevron2"/>
    <dgm:cxn modelId="{D720F8FE-9DE0-4046-A353-63DC10939579}" type="presParOf" srcId="{2AABEB01-4AA5-4D9E-8B1B-7A4ECF9F387E}" destId="{DA75C842-95A6-4779-B0E0-1731C0934590}" srcOrd="0" destOrd="0" presId="urn:microsoft.com/office/officeart/2005/8/layout/chevron2"/>
    <dgm:cxn modelId="{9997897E-AE02-4BB2-93CF-9FEB2E952FFB}" type="presParOf" srcId="{DA75C842-95A6-4779-B0E0-1731C0934590}" destId="{558AFC79-DDDA-40F0-A9D4-D0D9B6F30978}" srcOrd="0" destOrd="0" presId="urn:microsoft.com/office/officeart/2005/8/layout/chevron2"/>
    <dgm:cxn modelId="{4FF40002-5A33-4931-9D1B-D6A9803E8CF6}" type="presParOf" srcId="{DA75C842-95A6-4779-B0E0-1731C0934590}" destId="{CEE87C18-878E-40FA-9282-2E12882B6CB6}" srcOrd="1" destOrd="0" presId="urn:microsoft.com/office/officeart/2005/8/layout/chevron2"/>
    <dgm:cxn modelId="{6AB4CF43-0BA5-4134-B988-C1668C896E4A}" type="presParOf" srcId="{2AABEB01-4AA5-4D9E-8B1B-7A4ECF9F387E}" destId="{8342AB98-BB36-44F2-A44E-0CD170AA5342}" srcOrd="1" destOrd="0" presId="urn:microsoft.com/office/officeart/2005/8/layout/chevron2"/>
    <dgm:cxn modelId="{5834CBE8-7FA7-4CF9-B31D-3A0FA2C1840B}" type="presParOf" srcId="{2AABEB01-4AA5-4D9E-8B1B-7A4ECF9F387E}" destId="{65FD395F-2208-4FA4-A1BB-69A97564BFB3}" srcOrd="2" destOrd="0" presId="urn:microsoft.com/office/officeart/2005/8/layout/chevron2"/>
    <dgm:cxn modelId="{0A033B3A-1DEC-480E-85D8-9DFF91BB96BA}" type="presParOf" srcId="{65FD395F-2208-4FA4-A1BB-69A97564BFB3}" destId="{7E6729C9-E158-4EF6-AA27-AFE7CA78E97C}" srcOrd="0" destOrd="0" presId="urn:microsoft.com/office/officeart/2005/8/layout/chevron2"/>
    <dgm:cxn modelId="{F39F6585-68CD-4091-BE9D-B5347AC963C6}" type="presParOf" srcId="{65FD395F-2208-4FA4-A1BB-69A97564BFB3}" destId="{F0ACD361-B418-4705-8621-42231B38C55C}" srcOrd="1" destOrd="0" presId="urn:microsoft.com/office/officeart/2005/8/layout/chevron2"/>
    <dgm:cxn modelId="{9E25AEDF-9761-4C28-B6D8-3AABC6F7DECE}" type="presParOf" srcId="{2AABEB01-4AA5-4D9E-8B1B-7A4ECF9F387E}" destId="{A5FF5658-C932-407B-9984-AC8D8EBF0FAC}" srcOrd="3" destOrd="0" presId="urn:microsoft.com/office/officeart/2005/8/layout/chevron2"/>
    <dgm:cxn modelId="{7E12E083-2967-4C29-B41C-4EA5D80A2012}" type="presParOf" srcId="{2AABEB01-4AA5-4D9E-8B1B-7A4ECF9F387E}" destId="{01326260-9860-4A69-816D-AF853E598D2A}" srcOrd="4" destOrd="0" presId="urn:microsoft.com/office/officeart/2005/8/layout/chevron2"/>
    <dgm:cxn modelId="{BE7534F3-866F-4753-97C4-477903535C69}" type="presParOf" srcId="{01326260-9860-4A69-816D-AF853E598D2A}" destId="{BC612E2D-BBC0-4AF0-921F-29959CB6C5BF}" srcOrd="0" destOrd="0" presId="urn:microsoft.com/office/officeart/2005/8/layout/chevron2"/>
    <dgm:cxn modelId="{6BEE3465-7C1C-46CA-8B7D-0D9706940CE0}" type="presParOf" srcId="{01326260-9860-4A69-816D-AF853E598D2A}" destId="{C99CE754-1D4D-49DA-ACEE-85A8F0EF0037}" srcOrd="1" destOrd="0" presId="urn:microsoft.com/office/officeart/2005/8/layout/chevron2"/>
    <dgm:cxn modelId="{05A3481C-2CEF-4080-A792-568B85464967}" type="presParOf" srcId="{2AABEB01-4AA5-4D9E-8B1B-7A4ECF9F387E}" destId="{FE42CD3A-B6FC-4177-A919-E298097EAD62}" srcOrd="5" destOrd="0" presId="urn:microsoft.com/office/officeart/2005/8/layout/chevron2"/>
    <dgm:cxn modelId="{4C9C8157-A38C-47E9-9F21-1CA765DDC287}" type="presParOf" srcId="{2AABEB01-4AA5-4D9E-8B1B-7A4ECF9F387E}" destId="{85477115-C32A-449A-8FAB-EDFEAAB8998F}" srcOrd="6" destOrd="0" presId="urn:microsoft.com/office/officeart/2005/8/layout/chevron2"/>
    <dgm:cxn modelId="{09A6831A-3329-45FB-B144-2D4975BA27E0}" type="presParOf" srcId="{85477115-C32A-449A-8FAB-EDFEAAB8998F}" destId="{57F535A8-FD92-4FCE-B943-63CA5571CF07}" srcOrd="0" destOrd="0" presId="urn:microsoft.com/office/officeart/2005/8/layout/chevron2"/>
    <dgm:cxn modelId="{2D6A93A3-6E77-4E68-8948-1AB955DF4E01}" type="presParOf" srcId="{85477115-C32A-449A-8FAB-EDFEAAB8998F}" destId="{B0061964-D267-4294-AB51-2E8264C5DFFE}" srcOrd="1" destOrd="0" presId="urn:microsoft.com/office/officeart/2005/8/layout/chevron2"/>
    <dgm:cxn modelId="{276C6E31-2F67-4A22-AB1C-74BD0195C7ED}" type="presParOf" srcId="{2AABEB01-4AA5-4D9E-8B1B-7A4ECF9F387E}" destId="{88A7AA77-CBB6-492D-8691-EEAFFDB7467D}" srcOrd="7" destOrd="0" presId="urn:microsoft.com/office/officeart/2005/8/layout/chevron2"/>
    <dgm:cxn modelId="{F68233CF-03F9-4080-96F3-F65A4CE0833E}" type="presParOf" srcId="{2AABEB01-4AA5-4D9E-8B1B-7A4ECF9F387E}" destId="{02A22098-E218-496B-95F8-B0AE7FDA1243}" srcOrd="8" destOrd="0" presId="urn:microsoft.com/office/officeart/2005/8/layout/chevron2"/>
    <dgm:cxn modelId="{DC617186-3C27-4BC9-94EE-E07608623D0D}" type="presParOf" srcId="{02A22098-E218-496B-95F8-B0AE7FDA1243}" destId="{21CF0843-5E86-4EE4-B271-4A06E33D031E}" srcOrd="0" destOrd="0" presId="urn:microsoft.com/office/officeart/2005/8/layout/chevron2"/>
    <dgm:cxn modelId="{8280F100-CF7A-4BF1-85F5-C5AE5E48B346}" type="presParOf" srcId="{02A22098-E218-496B-95F8-B0AE7FDA1243}" destId="{E5F21139-0902-4B11-889B-6A744885886C}" srcOrd="1" destOrd="0" presId="urn:microsoft.com/office/officeart/2005/8/layout/chevron2"/>
    <dgm:cxn modelId="{681ED802-E6CF-48D4-B3F4-13061B26C7FF}" type="presParOf" srcId="{2AABEB01-4AA5-4D9E-8B1B-7A4ECF9F387E}" destId="{6D4626A4-329B-499F-AD2C-5C7FD274EE38}" srcOrd="9" destOrd="0" presId="urn:microsoft.com/office/officeart/2005/8/layout/chevron2"/>
    <dgm:cxn modelId="{FE238FB1-38C6-4774-AD77-6A3A6442ADB2}" type="presParOf" srcId="{2AABEB01-4AA5-4D9E-8B1B-7A4ECF9F387E}" destId="{BA6D13D2-7D54-4005-891C-239B0AE6EACD}" srcOrd="10" destOrd="0" presId="urn:microsoft.com/office/officeart/2005/8/layout/chevron2"/>
    <dgm:cxn modelId="{F620EA53-7E7C-41CF-A9CB-4C18FA790F86}" type="presParOf" srcId="{BA6D13D2-7D54-4005-891C-239B0AE6EACD}" destId="{89612689-190A-4332-82EC-8D1390D6EB0C}" srcOrd="0" destOrd="0" presId="urn:microsoft.com/office/officeart/2005/8/layout/chevron2"/>
    <dgm:cxn modelId="{937326EA-67ED-44D3-8E91-8A9CCB527047}" type="presParOf" srcId="{BA6D13D2-7D54-4005-891C-239B0AE6EACD}" destId="{CD759886-AC84-4067-94A9-A5F178D42162}" srcOrd="1" destOrd="0" presId="urn:microsoft.com/office/officeart/2005/8/layout/chevron2"/>
    <dgm:cxn modelId="{4550DD9E-7F20-4BBC-8FF3-C5AB5C0ECF03}" type="presParOf" srcId="{2AABEB01-4AA5-4D9E-8B1B-7A4ECF9F387E}" destId="{440C401E-DAFA-4505-A9C6-12AF6D3FDEFC}" srcOrd="11" destOrd="0" presId="urn:microsoft.com/office/officeart/2005/8/layout/chevron2"/>
    <dgm:cxn modelId="{AF263A6A-5CFD-4210-A173-D935832A9DEC}" type="presParOf" srcId="{2AABEB01-4AA5-4D9E-8B1B-7A4ECF9F387E}" destId="{FA8DE070-7540-4115-911B-B18112D67396}" srcOrd="12" destOrd="0" presId="urn:microsoft.com/office/officeart/2005/8/layout/chevron2"/>
    <dgm:cxn modelId="{16FEF6AD-FAC3-48C5-8B92-BEDC8C7CAB9A}" type="presParOf" srcId="{FA8DE070-7540-4115-911B-B18112D67396}" destId="{79605127-342F-4B55-8E2B-B161308F0E0A}" srcOrd="0" destOrd="0" presId="urn:microsoft.com/office/officeart/2005/8/layout/chevron2"/>
    <dgm:cxn modelId="{0B36CC69-F26D-4F9A-BD36-DDD209BD6E8F}" type="presParOf" srcId="{FA8DE070-7540-4115-911B-B18112D67396}" destId="{C623F34C-44A1-4204-93B4-70A733294A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6A7ACE-09EF-4822-8D56-C4E22FC38663}">
      <dsp:nvSpPr>
        <dsp:cNvPr id="0" name=""/>
        <dsp:cNvSpPr/>
      </dsp:nvSpPr>
      <dsp:spPr>
        <a:xfrm rot="5400000">
          <a:off x="-114945" y="240336"/>
          <a:ext cx="766304" cy="5364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-114945" y="240336"/>
        <a:ext cx="766304" cy="536413"/>
      </dsp:txXfrm>
    </dsp:sp>
    <dsp:sp modelId="{E413C23B-FE3D-499A-A0F0-FD180FAB85D4}">
      <dsp:nvSpPr>
        <dsp:cNvPr id="0" name=""/>
        <dsp:cNvSpPr/>
      </dsp:nvSpPr>
      <dsp:spPr>
        <a:xfrm rot="5400000">
          <a:off x="4259634" y="-3713837"/>
          <a:ext cx="730112" cy="8176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Место Российской Федерации по удельному весу в общем числе статей в областях, определяемых приоритетами научно-технологического развития, в изданиях, индексируемых в международных базах данных. </a:t>
          </a:r>
          <a:endParaRPr lang="ru-RU" sz="1400" kern="1200" dirty="0"/>
        </a:p>
      </dsp:txBody>
      <dsp:txXfrm rot="5400000">
        <a:off x="4259634" y="-3713837"/>
        <a:ext cx="730112" cy="8176554"/>
      </dsp:txXfrm>
    </dsp:sp>
    <dsp:sp modelId="{A11DD8CE-221A-4AE9-9139-5E3A5241C080}">
      <dsp:nvSpPr>
        <dsp:cNvPr id="0" name=""/>
        <dsp:cNvSpPr/>
      </dsp:nvSpPr>
      <dsp:spPr>
        <a:xfrm rot="5400000">
          <a:off x="-114945" y="1018893"/>
          <a:ext cx="766304" cy="5364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-114945" y="1018893"/>
        <a:ext cx="766304" cy="536413"/>
      </dsp:txXfrm>
    </dsp:sp>
    <dsp:sp modelId="{A0866263-6A02-4DFD-9E66-C89E9A8FE7D4}">
      <dsp:nvSpPr>
        <dsp:cNvPr id="0" name=""/>
        <dsp:cNvSpPr/>
      </dsp:nvSpPr>
      <dsp:spPr>
        <a:xfrm rot="5400000">
          <a:off x="4284213" y="-2935280"/>
          <a:ext cx="680955" cy="8176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Место Российской Федерации по удельному весу в общем числе заявок на получение патента на изобретение, поданных в мире по областям, определяемых приоритетами научно-технологического развития.</a:t>
          </a:r>
          <a:endParaRPr lang="ru-RU" sz="1400" kern="1200" dirty="0"/>
        </a:p>
      </dsp:txBody>
      <dsp:txXfrm rot="5400000">
        <a:off x="4284213" y="-2935280"/>
        <a:ext cx="680955" cy="8176554"/>
      </dsp:txXfrm>
    </dsp:sp>
    <dsp:sp modelId="{CBACF4B3-389A-43DF-8581-AD89FA39736E}">
      <dsp:nvSpPr>
        <dsp:cNvPr id="0" name=""/>
        <dsp:cNvSpPr/>
      </dsp:nvSpPr>
      <dsp:spPr>
        <a:xfrm rot="5400000">
          <a:off x="-114945" y="1706022"/>
          <a:ext cx="766304" cy="5364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-114945" y="1706022"/>
        <a:ext cx="766304" cy="536413"/>
      </dsp:txXfrm>
    </dsp:sp>
    <dsp:sp modelId="{D7362F4C-D45F-4BEF-BC2E-B3FCE4578303}">
      <dsp:nvSpPr>
        <dsp:cNvPr id="0" name=""/>
        <dsp:cNvSpPr/>
      </dsp:nvSpPr>
      <dsp:spPr>
        <a:xfrm rot="5400000">
          <a:off x="4375641" y="-2248151"/>
          <a:ext cx="498098" cy="8176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Место Российской Федерации по численности исследователей в эквиваленте полной занятости среди ведущих стран мира (по данным Организации экономического сотрудничества и развития).</a:t>
          </a:r>
          <a:endParaRPr lang="ru-RU" sz="1400" kern="1200" dirty="0"/>
        </a:p>
      </dsp:txBody>
      <dsp:txXfrm rot="5400000">
        <a:off x="4375641" y="-2248151"/>
        <a:ext cx="498098" cy="8176554"/>
      </dsp:txXfrm>
    </dsp:sp>
    <dsp:sp modelId="{1A81C2DD-1DB7-4109-B290-2526B51F22D3}">
      <dsp:nvSpPr>
        <dsp:cNvPr id="0" name=""/>
        <dsp:cNvSpPr/>
      </dsp:nvSpPr>
      <dsp:spPr>
        <a:xfrm rot="5400000">
          <a:off x="-114945" y="2462446"/>
          <a:ext cx="766304" cy="5364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400000">
        <a:off x="-114945" y="2462446"/>
        <a:ext cx="766304" cy="536413"/>
      </dsp:txXfrm>
    </dsp:sp>
    <dsp:sp modelId="{ADFB3589-63FA-4E3E-8BA5-82291B5FF62E}">
      <dsp:nvSpPr>
        <dsp:cNvPr id="0" name=""/>
        <dsp:cNvSpPr/>
      </dsp:nvSpPr>
      <dsp:spPr>
        <a:xfrm rot="5400000">
          <a:off x="4306346" y="-1491727"/>
          <a:ext cx="636689" cy="8176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Численность российских и зарубежных ученых, работающих в российских организациях и имеющих статьи в научных изданиях первого и второго квартилей, индексируемых в международных базах данных (тыс. чел.).</a:t>
          </a:r>
          <a:endParaRPr lang="ru-RU" sz="1400" kern="1200" dirty="0"/>
        </a:p>
      </dsp:txBody>
      <dsp:txXfrm rot="5400000">
        <a:off x="4306346" y="-1491727"/>
        <a:ext cx="636689" cy="8176554"/>
      </dsp:txXfrm>
    </dsp:sp>
    <dsp:sp modelId="{891AEABF-AED9-4894-8974-C41CC6B02462}">
      <dsp:nvSpPr>
        <dsp:cNvPr id="0" name=""/>
        <dsp:cNvSpPr/>
      </dsp:nvSpPr>
      <dsp:spPr>
        <a:xfrm rot="5400000">
          <a:off x="-114945" y="3149575"/>
          <a:ext cx="766304" cy="5364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400000">
        <a:off x="-114945" y="3149575"/>
        <a:ext cx="766304" cy="536413"/>
      </dsp:txXfrm>
    </dsp:sp>
    <dsp:sp modelId="{8911EB95-737D-42C1-A58E-CC5610C783DC}">
      <dsp:nvSpPr>
        <dsp:cNvPr id="0" name=""/>
        <dsp:cNvSpPr/>
      </dsp:nvSpPr>
      <dsp:spPr>
        <a:xfrm rot="5400000">
          <a:off x="4375641" y="-804598"/>
          <a:ext cx="498098" cy="8176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Доля исследователей в возрасте до 39 лет в общей численности российских исследователей (процент).</a:t>
          </a:r>
          <a:endParaRPr lang="ru-RU" sz="1400" kern="1200" dirty="0"/>
        </a:p>
      </dsp:txBody>
      <dsp:txXfrm rot="5400000">
        <a:off x="4375641" y="-804598"/>
        <a:ext cx="498098" cy="8176554"/>
      </dsp:txXfrm>
    </dsp:sp>
    <dsp:sp modelId="{DEA8AB55-73B6-46C3-8302-75985A45ECF3}">
      <dsp:nvSpPr>
        <dsp:cNvPr id="0" name=""/>
        <dsp:cNvSpPr/>
      </dsp:nvSpPr>
      <dsp:spPr>
        <a:xfrm rot="5400000">
          <a:off x="-114945" y="3836704"/>
          <a:ext cx="766304" cy="5364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400000">
        <a:off x="-114945" y="3836704"/>
        <a:ext cx="766304" cy="536413"/>
      </dsp:txXfrm>
    </dsp:sp>
    <dsp:sp modelId="{0D50A737-613D-4396-9549-861A975E5673}">
      <dsp:nvSpPr>
        <dsp:cNvPr id="0" name=""/>
        <dsp:cNvSpPr/>
      </dsp:nvSpPr>
      <dsp:spPr>
        <a:xfrm rot="5400000">
          <a:off x="4375641" y="-117469"/>
          <a:ext cx="498098" cy="8176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Соотношение темпа роста внутренних затрат на исследования и разработки за счёт всех источников к темпу роста валового внутреннего продукта.</a:t>
          </a:r>
          <a:endParaRPr lang="ru-RU" sz="1400" kern="1200" dirty="0"/>
        </a:p>
      </dsp:txBody>
      <dsp:txXfrm rot="5400000">
        <a:off x="4375641" y="-117469"/>
        <a:ext cx="498098" cy="8176554"/>
      </dsp:txXfrm>
    </dsp:sp>
    <dsp:sp modelId="{AA9C7920-087F-41E8-BB6D-30AFBBC9C56A}">
      <dsp:nvSpPr>
        <dsp:cNvPr id="0" name=""/>
        <dsp:cNvSpPr/>
      </dsp:nvSpPr>
      <dsp:spPr>
        <a:xfrm rot="5400000">
          <a:off x="-114945" y="4523833"/>
          <a:ext cx="766304" cy="5364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400000">
        <a:off x="-114945" y="4523833"/>
        <a:ext cx="766304" cy="536413"/>
      </dsp:txXfrm>
    </dsp:sp>
    <dsp:sp modelId="{6385D728-5C88-4979-AD9F-05070ADE432D}">
      <dsp:nvSpPr>
        <dsp:cNvPr id="0" name=""/>
        <dsp:cNvSpPr/>
      </dsp:nvSpPr>
      <dsp:spPr>
        <a:xfrm rot="5400000">
          <a:off x="4375641" y="569659"/>
          <a:ext cx="498098" cy="8176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Внутренние затраты на исследования и разработки за счет всех источников в текущих ценах (млрд. руб.).</a:t>
          </a:r>
          <a:endParaRPr lang="ru-RU" sz="1400" kern="1200" dirty="0"/>
        </a:p>
      </dsp:txBody>
      <dsp:txXfrm rot="5400000">
        <a:off x="4375641" y="569659"/>
        <a:ext cx="498098" cy="81765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3E077-4684-4C9B-86EC-5923A0C6260B}">
      <dsp:nvSpPr>
        <dsp:cNvPr id="0" name=""/>
        <dsp:cNvSpPr/>
      </dsp:nvSpPr>
      <dsp:spPr>
        <a:xfrm>
          <a:off x="0" y="0"/>
          <a:ext cx="2676672" cy="9800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ФП-1 «Развитие научной и научно-производственной кооперации»</a:t>
          </a:r>
          <a:endParaRPr lang="ru-RU" sz="1400" b="1" kern="1200" dirty="0"/>
        </a:p>
      </dsp:txBody>
      <dsp:txXfrm>
        <a:off x="0" y="0"/>
        <a:ext cx="2676672" cy="980004"/>
      </dsp:txXfrm>
    </dsp:sp>
    <dsp:sp modelId="{F92E0F32-707B-4C54-9708-A5B1C9EAF09E}">
      <dsp:nvSpPr>
        <dsp:cNvPr id="0" name=""/>
        <dsp:cNvSpPr/>
      </dsp:nvSpPr>
      <dsp:spPr>
        <a:xfrm>
          <a:off x="2731" y="991444"/>
          <a:ext cx="2676672" cy="400894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/>
            <a:t>Задача 1.</a:t>
          </a:r>
          <a:r>
            <a:rPr lang="ru-RU" sz="1400" b="0" i="0" kern="1200" dirty="0" smtClean="0"/>
            <a:t> Создание не менее 15 научно-образовательных центров мирового уровня на основе интеграции университетов и научных организаций и их кооперации с организациями, действующими в реальном секторе экономики (далее – компании-участники НОЦ). 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/>
            <a:t>Задача 2.</a:t>
          </a:r>
          <a:r>
            <a:rPr lang="ru-RU" sz="1400" b="0" i="0" kern="1200" dirty="0" smtClean="0"/>
            <a:t> Создание научных центров мирового уровня, включая сеть международных математических центров и центров геномных исследований.</a:t>
          </a:r>
          <a:endParaRPr lang="ru-RU" sz="1400" kern="1200" dirty="0"/>
        </a:p>
      </dsp:txBody>
      <dsp:txXfrm>
        <a:off x="2731" y="991444"/>
        <a:ext cx="2676672" cy="4008942"/>
      </dsp:txXfrm>
    </dsp:sp>
    <dsp:sp modelId="{4235E00B-C08A-428D-B940-4EC8285F62AA}">
      <dsp:nvSpPr>
        <dsp:cNvPr id="0" name=""/>
        <dsp:cNvSpPr/>
      </dsp:nvSpPr>
      <dsp:spPr>
        <a:xfrm>
          <a:off x="3024320" y="0"/>
          <a:ext cx="2676672" cy="1033145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ФП-2 «Развитие передовой инфраструктуры для проведения исследований и разработок в Российской Федерации»</a:t>
          </a:r>
          <a:endParaRPr lang="ru-RU" sz="1400" b="1" kern="1200" dirty="0"/>
        </a:p>
      </dsp:txBody>
      <dsp:txXfrm>
        <a:off x="3024320" y="0"/>
        <a:ext cx="2676672" cy="1033145"/>
      </dsp:txXfrm>
    </dsp:sp>
    <dsp:sp modelId="{48F45959-94B1-4671-8505-0F2C64FD7866}">
      <dsp:nvSpPr>
        <dsp:cNvPr id="0" name=""/>
        <dsp:cNvSpPr/>
      </dsp:nvSpPr>
      <dsp:spPr>
        <a:xfrm>
          <a:off x="3024320" y="1082256"/>
          <a:ext cx="2676672" cy="3945003"/>
        </a:xfrm>
        <a:prstGeom prst="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/>
            <a:t>Задача 1.</a:t>
          </a:r>
          <a:r>
            <a:rPr lang="ru-RU" sz="1400" b="0" i="0" kern="1200" dirty="0" smtClean="0"/>
            <a:t> Обновление не менее 50 процентов приборной базы ведущих организаций, выполняющих научные исследования и разработки.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/>
            <a:t>Задача 2. </a:t>
          </a:r>
          <a:r>
            <a:rPr lang="ru-RU" sz="1400" b="0" i="0" kern="1200" dirty="0" smtClean="0"/>
            <a:t>Развитие передовой инфраструктуры научных исследований и разработок, инновационной деятельности, включая создание и развитие сети уникальных установок класса «</a:t>
          </a:r>
          <a:r>
            <a:rPr lang="ru-RU" sz="1400" b="0" i="0" kern="1200" dirty="0" err="1" smtClean="0"/>
            <a:t>мегасайенс</a:t>
          </a:r>
          <a:r>
            <a:rPr lang="ru-RU" sz="1400" b="0" i="0" kern="1200" dirty="0" smtClean="0"/>
            <a:t>».</a:t>
          </a:r>
          <a:endParaRPr lang="ru-RU" sz="1400" kern="1200" dirty="0"/>
        </a:p>
      </dsp:txBody>
      <dsp:txXfrm>
        <a:off x="3024320" y="1082256"/>
        <a:ext cx="2676672" cy="3945003"/>
      </dsp:txXfrm>
    </dsp:sp>
    <dsp:sp modelId="{F363332D-C809-4EEF-A2B1-80C54BE45441}">
      <dsp:nvSpPr>
        <dsp:cNvPr id="0" name=""/>
        <dsp:cNvSpPr/>
      </dsp:nvSpPr>
      <dsp:spPr>
        <a:xfrm>
          <a:off x="5976676" y="0"/>
          <a:ext cx="2676672" cy="1016046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ФП-3 «Развитие кадрового потенциала в сфере исследований и разработок»</a:t>
          </a:r>
          <a:endParaRPr lang="ru-RU" sz="1400" b="1" kern="1200" dirty="0"/>
        </a:p>
      </dsp:txBody>
      <dsp:txXfrm>
        <a:off x="5976676" y="0"/>
        <a:ext cx="2676672" cy="1016046"/>
      </dsp:txXfrm>
    </dsp:sp>
    <dsp:sp modelId="{53498274-CA6D-46C1-912E-2BCC9809054A}">
      <dsp:nvSpPr>
        <dsp:cNvPr id="0" name=""/>
        <dsp:cNvSpPr/>
      </dsp:nvSpPr>
      <dsp:spPr>
        <a:xfrm>
          <a:off x="5976663" y="987159"/>
          <a:ext cx="2676699" cy="4066042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/>
            <a:t>Задача 1.</a:t>
          </a:r>
          <a:r>
            <a:rPr lang="ru-RU" sz="1400" b="0" i="0" kern="1200" dirty="0" smtClean="0"/>
            <a:t> Формирование целостной системы подготовки и профессионального роста научных и научно-педагогических кадров, обеспечивающей условия для осуществления молодыми учеными научных исследований и разработок, создания научных лабораторий и конкурентоспособных коллективов.</a:t>
          </a:r>
          <a:endParaRPr lang="ru-RU" sz="1400" kern="1200" dirty="0"/>
        </a:p>
      </dsp:txBody>
      <dsp:txXfrm>
        <a:off x="5976663" y="987159"/>
        <a:ext cx="2676699" cy="40660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8AFC79-DDDA-40F0-A9D4-D0D9B6F30978}">
      <dsp:nvSpPr>
        <dsp:cNvPr id="0" name=""/>
        <dsp:cNvSpPr/>
      </dsp:nvSpPr>
      <dsp:spPr>
        <a:xfrm rot="5400000">
          <a:off x="-143606" y="143677"/>
          <a:ext cx="957375" cy="67016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-143606" y="143677"/>
        <a:ext cx="957375" cy="670163"/>
      </dsp:txXfrm>
    </dsp:sp>
    <dsp:sp modelId="{CEE87C18-878E-40FA-9282-2E12882B6CB6}">
      <dsp:nvSpPr>
        <dsp:cNvPr id="0" name=""/>
        <dsp:cNvSpPr/>
      </dsp:nvSpPr>
      <dsp:spPr>
        <a:xfrm rot="5400000">
          <a:off x="4308410" y="-3638175"/>
          <a:ext cx="622294" cy="7898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pc="-50" baseline="0" dirty="0" smtClean="0"/>
            <a:t>Переход от штучного подсчета количества публикаций к полноценному фракционному счету с разделением </a:t>
          </a:r>
          <a:r>
            <a:rPr lang="ru-RU" sz="1600" kern="1200" spc="-50" baseline="0" dirty="0" err="1" smtClean="0"/>
            <a:t>аффилиаций</a:t>
          </a:r>
          <a:r>
            <a:rPr lang="ru-RU" sz="1600" kern="1200" spc="-50" baseline="0" dirty="0" smtClean="0"/>
            <a:t> авторов и организаций, с учетом </a:t>
          </a:r>
          <a:r>
            <a:rPr lang="ru-RU" sz="1600" kern="1200" spc="-50" baseline="0" dirty="0" err="1" smtClean="0"/>
            <a:t>квартильности</a:t>
          </a:r>
          <a:r>
            <a:rPr lang="ru-RU" sz="1600" kern="1200" spc="-50" baseline="0" dirty="0" smtClean="0"/>
            <a:t> журналов</a:t>
          </a:r>
          <a:endParaRPr lang="ru-RU" sz="1600" kern="1200" spc="-50" baseline="0" dirty="0"/>
        </a:p>
      </dsp:txBody>
      <dsp:txXfrm rot="5400000">
        <a:off x="4308410" y="-3638175"/>
        <a:ext cx="622294" cy="7898788"/>
      </dsp:txXfrm>
    </dsp:sp>
    <dsp:sp modelId="{7E6729C9-E158-4EF6-AA27-AFE7CA78E97C}">
      <dsp:nvSpPr>
        <dsp:cNvPr id="0" name=""/>
        <dsp:cNvSpPr/>
      </dsp:nvSpPr>
      <dsp:spPr>
        <a:xfrm rot="5400000">
          <a:off x="-143606" y="1003490"/>
          <a:ext cx="957375" cy="67016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-143606" y="1003490"/>
        <a:ext cx="957375" cy="670163"/>
      </dsp:txXfrm>
    </dsp:sp>
    <dsp:sp modelId="{F0ACD361-B418-4705-8621-42231B38C55C}">
      <dsp:nvSpPr>
        <dsp:cNvPr id="0" name=""/>
        <dsp:cNvSpPr/>
      </dsp:nvSpPr>
      <dsp:spPr>
        <a:xfrm rot="5400000">
          <a:off x="4308410" y="-2778362"/>
          <a:ext cx="622294" cy="7898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Основная цель: обеспечить повышение качества публикаций при сохранении темпов роста их количества</a:t>
          </a:r>
          <a:endParaRPr lang="ru-RU" sz="1600" kern="1200" dirty="0"/>
        </a:p>
      </dsp:txBody>
      <dsp:txXfrm rot="5400000">
        <a:off x="4308410" y="-2778362"/>
        <a:ext cx="622294" cy="7898788"/>
      </dsp:txXfrm>
    </dsp:sp>
    <dsp:sp modelId="{BC612E2D-BBC0-4AF0-921F-29959CB6C5BF}">
      <dsp:nvSpPr>
        <dsp:cNvPr id="0" name=""/>
        <dsp:cNvSpPr/>
      </dsp:nvSpPr>
      <dsp:spPr>
        <a:xfrm rot="5400000">
          <a:off x="-143606" y="3528726"/>
          <a:ext cx="957375" cy="670163"/>
        </a:xfrm>
        <a:prstGeom prst="chevron">
          <a:avLst/>
        </a:prstGeom>
        <a:gradFill rotWithShape="0">
          <a:gsLst>
            <a:gs pos="0">
              <a:schemeClr val="tx2">
                <a:lumMod val="20000"/>
                <a:lumOff val="8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-143606" y="3528726"/>
        <a:ext cx="957375" cy="670163"/>
      </dsp:txXfrm>
    </dsp:sp>
    <dsp:sp modelId="{C99CE754-1D4D-49DA-ACEE-85A8F0EF0037}">
      <dsp:nvSpPr>
        <dsp:cNvPr id="0" name=""/>
        <dsp:cNvSpPr/>
      </dsp:nvSpPr>
      <dsp:spPr>
        <a:xfrm rot="5400000">
          <a:off x="4308410" y="-1918549"/>
          <a:ext cx="622294" cy="7898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Методика направлена на борьбу с множественными и покупными </a:t>
          </a:r>
          <a:r>
            <a:rPr lang="ru-RU" sz="1600" kern="1200" dirty="0" err="1" smtClean="0"/>
            <a:t>аффилиациями</a:t>
          </a:r>
          <a:r>
            <a:rPr lang="ru-RU" sz="1600" kern="1200" dirty="0" smtClean="0"/>
            <a:t>, а также на борьбу с множественностью соавторов </a:t>
          </a:r>
          <a:endParaRPr lang="ru-RU" sz="1600" kern="1200" dirty="0"/>
        </a:p>
      </dsp:txBody>
      <dsp:txXfrm rot="5400000">
        <a:off x="4308410" y="-1918549"/>
        <a:ext cx="622294" cy="7898788"/>
      </dsp:txXfrm>
    </dsp:sp>
    <dsp:sp modelId="{57F535A8-FD92-4FCE-B943-63CA5571CF07}">
      <dsp:nvSpPr>
        <dsp:cNvPr id="0" name=""/>
        <dsp:cNvSpPr/>
      </dsp:nvSpPr>
      <dsp:spPr>
        <a:xfrm rot="5400000">
          <a:off x="-143606" y="2670614"/>
          <a:ext cx="957375" cy="670163"/>
        </a:xfrm>
        <a:prstGeom prst="chevron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80000">
              <a:schemeClr val="accent1">
                <a:shade val="50000"/>
                <a:hueOff val="361437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-143606" y="2670614"/>
        <a:ext cx="957375" cy="670163"/>
      </dsp:txXfrm>
    </dsp:sp>
    <dsp:sp modelId="{B0061964-D267-4294-AB51-2E8264C5DFFE}">
      <dsp:nvSpPr>
        <dsp:cNvPr id="0" name=""/>
        <dsp:cNvSpPr/>
      </dsp:nvSpPr>
      <dsp:spPr>
        <a:xfrm rot="5400000">
          <a:off x="4308410" y="-1058736"/>
          <a:ext cx="622294" cy="7898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 данный момент КБПР распространяется лишь на научные организации (для вузов работа над методикой продолжается )</a:t>
          </a:r>
          <a:endParaRPr lang="ru-RU" sz="1600" kern="1200" dirty="0"/>
        </a:p>
      </dsp:txBody>
      <dsp:txXfrm rot="5400000">
        <a:off x="4308410" y="-1058736"/>
        <a:ext cx="622294" cy="7898788"/>
      </dsp:txXfrm>
    </dsp:sp>
    <dsp:sp modelId="{21CF0843-5E86-4EE4-B271-4A06E33D031E}">
      <dsp:nvSpPr>
        <dsp:cNvPr id="0" name=""/>
        <dsp:cNvSpPr/>
      </dsp:nvSpPr>
      <dsp:spPr>
        <a:xfrm rot="5400000">
          <a:off x="-143606" y="1848988"/>
          <a:ext cx="957375" cy="670163"/>
        </a:xfrm>
        <a:prstGeom prst="chevron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-143606" y="1848988"/>
        <a:ext cx="957375" cy="670163"/>
      </dsp:txXfrm>
    </dsp:sp>
    <dsp:sp modelId="{E5F21139-0902-4B11-889B-6A744885886C}">
      <dsp:nvSpPr>
        <dsp:cNvPr id="0" name=""/>
        <dsp:cNvSpPr/>
      </dsp:nvSpPr>
      <dsp:spPr>
        <a:xfrm rot="5400000">
          <a:off x="4308410" y="-198923"/>
          <a:ext cx="622294" cy="7898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КБПР высчитывается для всех направлений науки, представленных в организации</a:t>
          </a:r>
          <a:endParaRPr lang="ru-RU" sz="1600" kern="1200" dirty="0">
            <a:solidFill>
              <a:schemeClr val="tx1"/>
            </a:solidFill>
          </a:endParaRPr>
        </a:p>
      </dsp:txBody>
      <dsp:txXfrm rot="5400000">
        <a:off x="4308410" y="-198923"/>
        <a:ext cx="622294" cy="7898788"/>
      </dsp:txXfrm>
    </dsp:sp>
    <dsp:sp modelId="{89612689-190A-4332-82EC-8D1390D6EB0C}">
      <dsp:nvSpPr>
        <dsp:cNvPr id="0" name=""/>
        <dsp:cNvSpPr/>
      </dsp:nvSpPr>
      <dsp:spPr>
        <a:xfrm rot="5400000">
          <a:off x="-143606" y="4373304"/>
          <a:ext cx="957375" cy="670163"/>
        </a:xfrm>
        <a:prstGeom prst="chevron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-143606" y="4373304"/>
        <a:ext cx="957375" cy="670163"/>
      </dsp:txXfrm>
    </dsp:sp>
    <dsp:sp modelId="{CD759886-AC84-4067-94A9-A5F178D42162}">
      <dsp:nvSpPr>
        <dsp:cNvPr id="0" name=""/>
        <dsp:cNvSpPr/>
      </dsp:nvSpPr>
      <dsp:spPr>
        <a:xfrm rot="5400000">
          <a:off x="4308410" y="660889"/>
          <a:ext cx="622294" cy="7898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Основной акцент сделан на журналы </a:t>
          </a:r>
          <a:r>
            <a:rPr lang="en-US" sz="1600" kern="1200" dirty="0" smtClean="0"/>
            <a:t>Web of Science Core Collection </a:t>
          </a:r>
          <a:r>
            <a:rPr lang="ru-RU" sz="1600" kern="1200" dirty="0" smtClean="0"/>
            <a:t>с учетом их </a:t>
          </a:r>
          <a:r>
            <a:rPr lang="ru-RU" sz="1600" kern="1200" dirty="0" err="1" smtClean="0"/>
            <a:t>квартильности</a:t>
          </a:r>
          <a:endParaRPr lang="ru-RU" sz="1600" kern="1200" dirty="0">
            <a:solidFill>
              <a:schemeClr val="tx1"/>
            </a:solidFill>
          </a:endParaRPr>
        </a:p>
      </dsp:txBody>
      <dsp:txXfrm rot="5400000">
        <a:off x="4308410" y="660889"/>
        <a:ext cx="622294" cy="789878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8AFC79-DDDA-40F0-A9D4-D0D9B6F30978}">
      <dsp:nvSpPr>
        <dsp:cNvPr id="0" name=""/>
        <dsp:cNvSpPr/>
      </dsp:nvSpPr>
      <dsp:spPr>
        <a:xfrm rot="5400000">
          <a:off x="-143466" y="146104"/>
          <a:ext cx="956440" cy="669508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-143466" y="146104"/>
        <a:ext cx="956440" cy="669508"/>
      </dsp:txXfrm>
    </dsp:sp>
    <dsp:sp modelId="{CEE87C18-878E-40FA-9282-2E12882B6CB6}">
      <dsp:nvSpPr>
        <dsp:cNvPr id="0" name=""/>
        <dsp:cNvSpPr/>
      </dsp:nvSpPr>
      <dsp:spPr>
        <a:xfrm rot="5400000">
          <a:off x="4308387" y="-3636240"/>
          <a:ext cx="621686" cy="78994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Для монографий планируется ввести дополнительные коэффициенты в зависимости от объема и научной составляющей </a:t>
          </a:r>
          <a:endParaRPr lang="ru-RU" sz="1600" kern="1200" spc="-50" baseline="0" dirty="0"/>
        </a:p>
      </dsp:txBody>
      <dsp:txXfrm rot="5400000">
        <a:off x="4308387" y="-3636240"/>
        <a:ext cx="621686" cy="7899443"/>
      </dsp:txXfrm>
    </dsp:sp>
    <dsp:sp modelId="{7E6729C9-E158-4EF6-AA27-AFE7CA78E97C}">
      <dsp:nvSpPr>
        <dsp:cNvPr id="0" name=""/>
        <dsp:cNvSpPr/>
      </dsp:nvSpPr>
      <dsp:spPr>
        <a:xfrm rot="5400000">
          <a:off x="-143466" y="1005077"/>
          <a:ext cx="956440" cy="669508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-143466" y="1005077"/>
        <a:ext cx="956440" cy="669508"/>
      </dsp:txXfrm>
    </dsp:sp>
    <dsp:sp modelId="{F0ACD361-B418-4705-8621-42231B38C55C}">
      <dsp:nvSpPr>
        <dsp:cNvPr id="0" name=""/>
        <dsp:cNvSpPr/>
      </dsp:nvSpPr>
      <dsp:spPr>
        <a:xfrm rot="5400000">
          <a:off x="4308387" y="-2777266"/>
          <a:ext cx="621686" cy="78994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«Ущемление» гуманитариев: в самом профильном для них индексе </a:t>
          </a:r>
          <a:r>
            <a:rPr lang="en-US" sz="1600" kern="1200" dirty="0" err="1" smtClean="0"/>
            <a:t>WoS</a:t>
          </a:r>
          <a:r>
            <a:rPr lang="en-US" sz="1600" kern="1200" dirty="0" smtClean="0"/>
            <a:t> CC </a:t>
          </a:r>
          <a:r>
            <a:rPr lang="ru-RU" sz="1600" kern="1200" dirty="0" smtClean="0"/>
            <a:t>нет квартилей, </a:t>
          </a:r>
          <a:r>
            <a:rPr lang="en-US" sz="1600" kern="1200" dirty="0" smtClean="0"/>
            <a:t>Scopus </a:t>
          </a:r>
          <a:r>
            <a:rPr lang="ru-RU" sz="1600" kern="1200" dirty="0" smtClean="0"/>
            <a:t>оценивается как </a:t>
          </a:r>
          <a:r>
            <a:rPr lang="ru-RU" sz="1600" kern="1200" dirty="0" err="1" smtClean="0"/>
            <a:t>бесквартильный</a:t>
          </a:r>
          <a:r>
            <a:rPr lang="ru-RU" sz="1600" kern="1200" dirty="0" smtClean="0"/>
            <a:t> журнал, </a:t>
          </a:r>
          <a:r>
            <a:rPr lang="ru-RU" sz="1600" kern="1200" dirty="0" err="1" smtClean="0"/>
            <a:t>ВАКовские</a:t>
          </a:r>
          <a:r>
            <a:rPr lang="ru-RU" sz="1600" kern="1200" dirty="0" smtClean="0"/>
            <a:t> публикации – и того меньше; возможно введение доп. коэффициентов по монографиям и </a:t>
          </a:r>
          <a:r>
            <a:rPr lang="ru-RU" sz="1600" kern="1200" dirty="0" err="1" smtClean="0"/>
            <a:t>Скопусу</a:t>
          </a:r>
          <a:endParaRPr lang="ru-RU" sz="1600" kern="1200" dirty="0"/>
        </a:p>
      </dsp:txBody>
      <dsp:txXfrm rot="5400000">
        <a:off x="4308387" y="-2777266"/>
        <a:ext cx="621686" cy="7899443"/>
      </dsp:txXfrm>
    </dsp:sp>
    <dsp:sp modelId="{BC612E2D-BBC0-4AF0-921F-29959CB6C5BF}">
      <dsp:nvSpPr>
        <dsp:cNvPr id="0" name=""/>
        <dsp:cNvSpPr/>
      </dsp:nvSpPr>
      <dsp:spPr>
        <a:xfrm rot="5400000">
          <a:off x="-143466" y="3527846"/>
          <a:ext cx="956440" cy="669508"/>
        </a:xfrm>
        <a:prstGeom prst="chevron">
          <a:avLst/>
        </a:prstGeom>
        <a:gradFill rotWithShape="0">
          <a:gsLst>
            <a:gs pos="0">
              <a:schemeClr val="tx2">
                <a:lumMod val="20000"/>
                <a:lumOff val="8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-143466" y="3527846"/>
        <a:ext cx="956440" cy="669508"/>
      </dsp:txXfrm>
    </dsp:sp>
    <dsp:sp modelId="{C99CE754-1D4D-49DA-ACEE-85A8F0EF0037}">
      <dsp:nvSpPr>
        <dsp:cNvPr id="0" name=""/>
        <dsp:cNvSpPr/>
      </dsp:nvSpPr>
      <dsp:spPr>
        <a:xfrm rot="5400000">
          <a:off x="4308387" y="-1918293"/>
          <a:ext cx="621686" cy="78994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Журналы РИНЦ (не </a:t>
          </a:r>
          <a:r>
            <a:rPr lang="ru-RU" sz="1600" kern="1200" dirty="0" err="1" smtClean="0"/>
            <a:t>ВАКовские</a:t>
          </a:r>
          <a:r>
            <a:rPr lang="ru-RU" sz="1600" kern="1200" dirty="0" smtClean="0"/>
            <a:t>) совершенно не учитываются в методике: удар по </a:t>
          </a:r>
          <a:r>
            <a:rPr lang="ru-RU" sz="1600" kern="1200" dirty="0" err="1" smtClean="0"/>
            <a:t>низкорейтинговым</a:t>
          </a:r>
          <a:r>
            <a:rPr lang="ru-RU" sz="1600" kern="1200" dirty="0" smtClean="0"/>
            <a:t> журналам и </a:t>
          </a:r>
          <a:r>
            <a:rPr lang="ru-RU" sz="1600" kern="1200" dirty="0" err="1" smtClean="0"/>
            <a:t>РИНЦовским</a:t>
          </a:r>
          <a:r>
            <a:rPr lang="ru-RU" sz="1600" kern="1200" dirty="0" smtClean="0"/>
            <a:t> конференциям</a:t>
          </a:r>
          <a:endParaRPr lang="ru-RU" sz="1600" kern="1200" dirty="0"/>
        </a:p>
      </dsp:txBody>
      <dsp:txXfrm rot="5400000">
        <a:off x="4308387" y="-1918293"/>
        <a:ext cx="621686" cy="7899443"/>
      </dsp:txXfrm>
    </dsp:sp>
    <dsp:sp modelId="{57F535A8-FD92-4FCE-B943-63CA5571CF07}">
      <dsp:nvSpPr>
        <dsp:cNvPr id="0" name=""/>
        <dsp:cNvSpPr/>
      </dsp:nvSpPr>
      <dsp:spPr>
        <a:xfrm rot="5400000">
          <a:off x="-143466" y="2670573"/>
          <a:ext cx="956440" cy="669508"/>
        </a:xfrm>
        <a:prstGeom prst="chevron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80000">
              <a:schemeClr val="accent1">
                <a:shade val="50000"/>
                <a:hueOff val="361437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-143466" y="2670573"/>
        <a:ext cx="956440" cy="669508"/>
      </dsp:txXfrm>
    </dsp:sp>
    <dsp:sp modelId="{B0061964-D267-4294-AB51-2E8264C5DFFE}">
      <dsp:nvSpPr>
        <dsp:cNvPr id="0" name=""/>
        <dsp:cNvSpPr/>
      </dsp:nvSpPr>
      <dsp:spPr>
        <a:xfrm rot="5400000">
          <a:off x="4308387" y="-1059320"/>
          <a:ext cx="621686" cy="78994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Перечень ВАК – это минимальный уровень публикаций, который остаётся для защит и получения ученых званий (возможно, временно)</a:t>
          </a:r>
          <a:endParaRPr lang="ru-RU" sz="1600" kern="1200" dirty="0"/>
        </a:p>
      </dsp:txBody>
      <dsp:txXfrm rot="5400000">
        <a:off x="4308387" y="-1059320"/>
        <a:ext cx="621686" cy="7899443"/>
      </dsp:txXfrm>
    </dsp:sp>
    <dsp:sp modelId="{21CF0843-5E86-4EE4-B271-4A06E33D031E}">
      <dsp:nvSpPr>
        <dsp:cNvPr id="0" name=""/>
        <dsp:cNvSpPr/>
      </dsp:nvSpPr>
      <dsp:spPr>
        <a:xfrm rot="5400000">
          <a:off x="-143466" y="1849749"/>
          <a:ext cx="956440" cy="669508"/>
        </a:xfrm>
        <a:prstGeom prst="chevron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-143466" y="1849749"/>
        <a:ext cx="956440" cy="669508"/>
      </dsp:txXfrm>
    </dsp:sp>
    <dsp:sp modelId="{E5F21139-0902-4B11-889B-6A744885886C}">
      <dsp:nvSpPr>
        <dsp:cNvPr id="0" name=""/>
        <dsp:cNvSpPr/>
      </dsp:nvSpPr>
      <dsp:spPr>
        <a:xfrm rot="5400000">
          <a:off x="4308387" y="-200346"/>
          <a:ext cx="621686" cy="78994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Ранжирование научных институтов на три группы: организации-лидеры, организации среднего уровня, догоняющие организации (аналогично – у вузов)</a:t>
          </a:r>
          <a:endParaRPr lang="ru-RU" sz="1600" kern="1200" dirty="0">
            <a:solidFill>
              <a:schemeClr val="tx1"/>
            </a:solidFill>
          </a:endParaRPr>
        </a:p>
      </dsp:txBody>
      <dsp:txXfrm rot="5400000">
        <a:off x="4308387" y="-200346"/>
        <a:ext cx="621686" cy="7899443"/>
      </dsp:txXfrm>
    </dsp:sp>
    <dsp:sp modelId="{89612689-190A-4332-82EC-8D1390D6EB0C}">
      <dsp:nvSpPr>
        <dsp:cNvPr id="0" name=""/>
        <dsp:cNvSpPr/>
      </dsp:nvSpPr>
      <dsp:spPr>
        <a:xfrm rot="5400000">
          <a:off x="-143466" y="4371600"/>
          <a:ext cx="956440" cy="669508"/>
        </a:xfrm>
        <a:prstGeom prst="chevron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-143466" y="4371600"/>
        <a:ext cx="956440" cy="669508"/>
      </dsp:txXfrm>
    </dsp:sp>
    <dsp:sp modelId="{CD759886-AC84-4067-94A9-A5F178D42162}">
      <dsp:nvSpPr>
        <dsp:cNvPr id="0" name=""/>
        <dsp:cNvSpPr/>
      </dsp:nvSpPr>
      <dsp:spPr>
        <a:xfrm rot="5400000">
          <a:off x="4308387" y="658626"/>
          <a:ext cx="621686" cy="78994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Сложность методики, проблема правомочности установленных коэффициентов</a:t>
          </a:r>
          <a:endParaRPr lang="ru-RU" sz="1600" kern="1200" dirty="0">
            <a:solidFill>
              <a:schemeClr val="tx1"/>
            </a:solidFill>
          </a:endParaRPr>
        </a:p>
      </dsp:txBody>
      <dsp:txXfrm rot="5400000">
        <a:off x="4308387" y="658626"/>
        <a:ext cx="621686" cy="789944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8AFC79-DDDA-40F0-A9D4-D0D9B6F30978}">
      <dsp:nvSpPr>
        <dsp:cNvPr id="0" name=""/>
        <dsp:cNvSpPr/>
      </dsp:nvSpPr>
      <dsp:spPr>
        <a:xfrm rot="5400000">
          <a:off x="-143606" y="143677"/>
          <a:ext cx="957375" cy="67016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-143606" y="143677"/>
        <a:ext cx="957375" cy="670163"/>
      </dsp:txXfrm>
    </dsp:sp>
    <dsp:sp modelId="{CEE87C18-878E-40FA-9282-2E12882B6CB6}">
      <dsp:nvSpPr>
        <dsp:cNvPr id="0" name=""/>
        <dsp:cNvSpPr/>
      </dsp:nvSpPr>
      <dsp:spPr>
        <a:xfrm rot="5400000">
          <a:off x="4308410" y="-3638175"/>
          <a:ext cx="622294" cy="7898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kern="1200" dirty="0" smtClean="0"/>
            <a:t>Регулярный анализ востребованных научных тем в рамках ФЦП «Исследования и разработки…», КНТП и проектов полного инновационного цикла, а также конкурсной части </a:t>
          </a:r>
          <a:r>
            <a:rPr lang="ru-RU" sz="1100" b="0" i="0" kern="1200" dirty="0" err="1" smtClean="0"/>
            <a:t>госзадания</a:t>
          </a:r>
          <a:r>
            <a:rPr lang="ru-RU" sz="1100" b="0" i="0" kern="1200" dirty="0" smtClean="0"/>
            <a:t> </a:t>
          </a:r>
          <a:r>
            <a:rPr lang="ru-RU" sz="1100" b="0" i="0" kern="1200" dirty="0" err="1" smtClean="0"/>
            <a:t>Минобрнауки</a:t>
          </a:r>
          <a:r>
            <a:rPr lang="ru-RU" sz="1100" b="0" i="0" kern="1200" dirty="0" smtClean="0"/>
            <a:t> РФ с целью концентрации усилий на наиболее актуальных для государства</a:t>
          </a:r>
          <a:endParaRPr lang="ru-RU" sz="1100" kern="1200" dirty="0"/>
        </a:p>
      </dsp:txBody>
      <dsp:txXfrm rot="5400000">
        <a:off x="4308410" y="-3638175"/>
        <a:ext cx="622294" cy="7898788"/>
      </dsp:txXfrm>
    </dsp:sp>
    <dsp:sp modelId="{7E6729C9-E158-4EF6-AA27-AFE7CA78E97C}">
      <dsp:nvSpPr>
        <dsp:cNvPr id="0" name=""/>
        <dsp:cNvSpPr/>
      </dsp:nvSpPr>
      <dsp:spPr>
        <a:xfrm rot="5400000">
          <a:off x="-143606" y="1003490"/>
          <a:ext cx="957375" cy="67016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-143606" y="1003490"/>
        <a:ext cx="957375" cy="670163"/>
      </dsp:txXfrm>
    </dsp:sp>
    <dsp:sp modelId="{F0ACD361-B418-4705-8621-42231B38C55C}">
      <dsp:nvSpPr>
        <dsp:cNvPr id="0" name=""/>
        <dsp:cNvSpPr/>
      </dsp:nvSpPr>
      <dsp:spPr>
        <a:xfrm rot="5400000">
          <a:off x="4308410" y="-2778362"/>
          <a:ext cx="622294" cy="7898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100" kern="1200" dirty="0" smtClean="0">
              <a:solidFill>
                <a:schemeClr val="tx1"/>
              </a:solidFill>
            </a:rPr>
            <a:t>Развитие научных коллабораций с крупными исследовательскими коллективами, </a:t>
          </a:r>
          <a:r>
            <a:rPr lang="ru-RU" sz="1100" b="0" i="0" kern="1200" dirty="0" smtClean="0"/>
            <a:t>развитие междисциплинарных исследований как внутри университета, так и с внешними партнерами для усиления конкурентоспособности научных заявок, в том числе, </a:t>
          </a:r>
          <a:r>
            <a:rPr lang="ru-RU" sz="1100" kern="1200" dirty="0" smtClean="0"/>
            <a:t>интеграция в качестве соисполнителей в существующие или будущие </a:t>
          </a:r>
          <a:r>
            <a:rPr lang="ru-RU" sz="1100" kern="1200" dirty="0" err="1" smtClean="0"/>
            <a:t>НОЦы</a:t>
          </a:r>
          <a:r>
            <a:rPr lang="ru-RU" sz="1100" kern="1200" dirty="0" smtClean="0"/>
            <a:t> мирового уровня</a:t>
          </a:r>
          <a:endParaRPr lang="ru-RU" sz="1100" kern="1200" dirty="0"/>
        </a:p>
      </dsp:txBody>
      <dsp:txXfrm rot="5400000">
        <a:off x="4308410" y="-2778362"/>
        <a:ext cx="622294" cy="7898788"/>
      </dsp:txXfrm>
    </dsp:sp>
    <dsp:sp modelId="{BC612E2D-BBC0-4AF0-921F-29959CB6C5BF}">
      <dsp:nvSpPr>
        <dsp:cNvPr id="0" name=""/>
        <dsp:cNvSpPr/>
      </dsp:nvSpPr>
      <dsp:spPr>
        <a:xfrm rot="5400000">
          <a:off x="-143606" y="3528726"/>
          <a:ext cx="957375" cy="670163"/>
        </a:xfrm>
        <a:prstGeom prst="chevron">
          <a:avLst/>
        </a:prstGeom>
        <a:gradFill rotWithShape="0">
          <a:gsLst>
            <a:gs pos="0">
              <a:schemeClr val="tx2">
                <a:lumMod val="20000"/>
                <a:lumOff val="8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-143606" y="3528726"/>
        <a:ext cx="957375" cy="670163"/>
      </dsp:txXfrm>
    </dsp:sp>
    <dsp:sp modelId="{C99CE754-1D4D-49DA-ACEE-85A8F0EF0037}">
      <dsp:nvSpPr>
        <dsp:cNvPr id="0" name=""/>
        <dsp:cNvSpPr/>
      </dsp:nvSpPr>
      <dsp:spPr>
        <a:xfrm rot="5400000">
          <a:off x="4308410" y="-1918549"/>
          <a:ext cx="622294" cy="7898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kern="1200" dirty="0" smtClean="0"/>
            <a:t>Усиление работы по вовлечению как можно большего количества предприятий реального сектора экономики и органов государственной власти в хоздоговорные исследования</a:t>
          </a:r>
          <a:endParaRPr lang="ru-RU" sz="1100" kern="1200" dirty="0"/>
        </a:p>
      </dsp:txBody>
      <dsp:txXfrm rot="5400000">
        <a:off x="4308410" y="-1918549"/>
        <a:ext cx="622294" cy="7898788"/>
      </dsp:txXfrm>
    </dsp:sp>
    <dsp:sp modelId="{57F535A8-FD92-4FCE-B943-63CA5571CF07}">
      <dsp:nvSpPr>
        <dsp:cNvPr id="0" name=""/>
        <dsp:cNvSpPr/>
      </dsp:nvSpPr>
      <dsp:spPr>
        <a:xfrm rot="5400000">
          <a:off x="-143606" y="2670614"/>
          <a:ext cx="957375" cy="670163"/>
        </a:xfrm>
        <a:prstGeom prst="chevron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80000">
              <a:schemeClr val="accent1">
                <a:shade val="50000"/>
                <a:hueOff val="361437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-143606" y="2670614"/>
        <a:ext cx="957375" cy="670163"/>
      </dsp:txXfrm>
    </dsp:sp>
    <dsp:sp modelId="{B0061964-D267-4294-AB51-2E8264C5DFFE}">
      <dsp:nvSpPr>
        <dsp:cNvPr id="0" name=""/>
        <dsp:cNvSpPr/>
      </dsp:nvSpPr>
      <dsp:spPr>
        <a:xfrm rot="5400000">
          <a:off x="4308410" y="-1058736"/>
          <a:ext cx="622294" cy="7898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kern="1200" dirty="0" smtClean="0"/>
            <a:t>Расширение возможностей использования высокотехнологичного оборудования университета, </a:t>
          </a:r>
          <a:r>
            <a:rPr lang="ru-RU" sz="1100" kern="1200" dirty="0" smtClean="0"/>
            <a:t>в частности, Центра коллективного пользования научным оборудованием; о</a:t>
          </a:r>
          <a:r>
            <a:rPr lang="ru" sz="1100" kern="1200" dirty="0" smtClean="0">
              <a:solidFill>
                <a:schemeClr val="tx1"/>
              </a:solidFill>
            </a:rPr>
            <a:t>ткрытие новых лабораторий и дооснащение лабораторий НИИ научным оборудованием</a:t>
          </a:r>
          <a:endParaRPr lang="ru-RU" sz="1100" kern="1200" dirty="0"/>
        </a:p>
      </dsp:txBody>
      <dsp:txXfrm rot="5400000">
        <a:off x="4308410" y="-1058736"/>
        <a:ext cx="622294" cy="7898788"/>
      </dsp:txXfrm>
    </dsp:sp>
    <dsp:sp modelId="{21CF0843-5E86-4EE4-B271-4A06E33D031E}">
      <dsp:nvSpPr>
        <dsp:cNvPr id="0" name=""/>
        <dsp:cNvSpPr/>
      </dsp:nvSpPr>
      <dsp:spPr>
        <a:xfrm rot="5400000">
          <a:off x="-143606" y="1848988"/>
          <a:ext cx="957375" cy="670163"/>
        </a:xfrm>
        <a:prstGeom prst="chevron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-143606" y="1848988"/>
        <a:ext cx="957375" cy="670163"/>
      </dsp:txXfrm>
    </dsp:sp>
    <dsp:sp modelId="{E5F21139-0902-4B11-889B-6A744885886C}">
      <dsp:nvSpPr>
        <dsp:cNvPr id="0" name=""/>
        <dsp:cNvSpPr/>
      </dsp:nvSpPr>
      <dsp:spPr>
        <a:xfrm rot="5400000">
          <a:off x="4308410" y="-198923"/>
          <a:ext cx="622294" cy="7898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100" kern="1200" dirty="0" smtClean="0">
              <a:solidFill>
                <a:schemeClr val="tx1"/>
              </a:solidFill>
            </a:rPr>
            <a:t>Усиление работы по регистрации РИД, повышению коммерческой рентабельности РИДов, </a:t>
          </a:r>
          <a:r>
            <a:rPr lang="ru-RU" sz="1100" b="0" i="0" kern="1200" dirty="0" smtClean="0">
              <a:solidFill>
                <a:schemeClr val="tx1"/>
              </a:solidFill>
            </a:rPr>
            <a:t>заключению лицензионных соглашений</a:t>
          </a:r>
          <a:endParaRPr lang="ru-RU" sz="1100" kern="1200" dirty="0">
            <a:solidFill>
              <a:schemeClr val="tx1"/>
            </a:solidFill>
          </a:endParaRPr>
        </a:p>
      </dsp:txBody>
      <dsp:txXfrm rot="5400000">
        <a:off x="4308410" y="-198923"/>
        <a:ext cx="622294" cy="7898788"/>
      </dsp:txXfrm>
    </dsp:sp>
    <dsp:sp modelId="{89612689-190A-4332-82EC-8D1390D6EB0C}">
      <dsp:nvSpPr>
        <dsp:cNvPr id="0" name=""/>
        <dsp:cNvSpPr/>
      </dsp:nvSpPr>
      <dsp:spPr>
        <a:xfrm rot="5400000">
          <a:off x="-143606" y="4373304"/>
          <a:ext cx="957375" cy="670163"/>
        </a:xfrm>
        <a:prstGeom prst="chevron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-143606" y="4373304"/>
        <a:ext cx="957375" cy="670163"/>
      </dsp:txXfrm>
    </dsp:sp>
    <dsp:sp modelId="{CD759886-AC84-4067-94A9-A5F178D42162}">
      <dsp:nvSpPr>
        <dsp:cNvPr id="0" name=""/>
        <dsp:cNvSpPr/>
      </dsp:nvSpPr>
      <dsp:spPr>
        <a:xfrm rot="5400000">
          <a:off x="4308410" y="660889"/>
          <a:ext cx="622294" cy="7898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Р</a:t>
          </a:r>
          <a:r>
            <a:rPr lang="ru" sz="1100" kern="1200" dirty="0" smtClean="0">
              <a:solidFill>
                <a:schemeClr val="tx1"/>
              </a:solidFill>
            </a:rPr>
            <a:t>азвитие программы поддержки ученых, в том числе, молодых ученых; п</a:t>
          </a:r>
          <a:r>
            <a:rPr lang="ru-RU" sz="1100" kern="1200" dirty="0" err="1" smtClean="0">
              <a:solidFill>
                <a:schemeClr val="tx1"/>
              </a:solidFill>
            </a:rPr>
            <a:t>родолжение</a:t>
          </a:r>
          <a:r>
            <a:rPr lang="ru-RU" sz="1100" kern="1200" dirty="0" smtClean="0">
              <a:solidFill>
                <a:schemeClr val="tx1"/>
              </a:solidFill>
            </a:rPr>
            <a:t> работы по точечному привлечению ведущих ученых; </a:t>
          </a:r>
          <a:r>
            <a:rPr lang="ru" sz="1100" kern="1200" dirty="0" smtClean="0">
              <a:solidFill>
                <a:schemeClr val="tx1"/>
              </a:solidFill>
            </a:rPr>
            <a:t>введение эффективного контракта для научных сотрудников; модернизация системы Державинских грантов</a:t>
          </a:r>
          <a:endParaRPr lang="ru-RU" sz="1100" kern="1200" dirty="0">
            <a:solidFill>
              <a:schemeClr val="tx1"/>
            </a:solidFill>
          </a:endParaRPr>
        </a:p>
      </dsp:txBody>
      <dsp:txXfrm rot="5400000">
        <a:off x="4308410" y="660889"/>
        <a:ext cx="622294" cy="789878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8AFC79-DDDA-40F0-A9D4-D0D9B6F30978}">
      <dsp:nvSpPr>
        <dsp:cNvPr id="0" name=""/>
        <dsp:cNvSpPr/>
      </dsp:nvSpPr>
      <dsp:spPr>
        <a:xfrm rot="5400000">
          <a:off x="-126255" y="131059"/>
          <a:ext cx="841702" cy="589191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-126255" y="131059"/>
        <a:ext cx="841702" cy="589191"/>
      </dsp:txXfrm>
    </dsp:sp>
    <dsp:sp modelId="{CEE87C18-878E-40FA-9282-2E12882B6CB6}">
      <dsp:nvSpPr>
        <dsp:cNvPr id="0" name=""/>
        <dsp:cNvSpPr/>
      </dsp:nvSpPr>
      <dsp:spPr>
        <a:xfrm rot="5400000">
          <a:off x="4395860" y="-3801864"/>
          <a:ext cx="547106" cy="8160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Активизировать работу по расширению существующих и поиску альтернативных источников финансирования НИД с акцентом на прикладные исследования в русле приоритетных задач нацпроекта «Наука», а также с учетом выявленных в докладе объективных и субъективных трудностей финансирования вузовской науки</a:t>
          </a:r>
          <a:endParaRPr lang="ru-RU" sz="1200" b="1" kern="1200" dirty="0"/>
        </a:p>
      </dsp:txBody>
      <dsp:txXfrm rot="5400000">
        <a:off x="4395860" y="-3801864"/>
        <a:ext cx="547106" cy="8160444"/>
      </dsp:txXfrm>
    </dsp:sp>
    <dsp:sp modelId="{7E6729C9-E158-4EF6-AA27-AFE7CA78E97C}">
      <dsp:nvSpPr>
        <dsp:cNvPr id="0" name=""/>
        <dsp:cNvSpPr/>
      </dsp:nvSpPr>
      <dsp:spPr>
        <a:xfrm rot="5400000">
          <a:off x="-126255" y="889274"/>
          <a:ext cx="841702" cy="589191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03268"/>
                <a:satOff val="-2160"/>
                <a:lumOff val="1201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03268"/>
                <a:satOff val="-2160"/>
                <a:lumOff val="1201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03268"/>
                <a:satOff val="-2160"/>
                <a:lumOff val="1201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-126255" y="889274"/>
        <a:ext cx="841702" cy="589191"/>
      </dsp:txXfrm>
    </dsp:sp>
    <dsp:sp modelId="{F0ACD361-B418-4705-8621-42231B38C55C}">
      <dsp:nvSpPr>
        <dsp:cNvPr id="0" name=""/>
        <dsp:cNvSpPr/>
      </dsp:nvSpPr>
      <dsp:spPr>
        <a:xfrm rot="5400000">
          <a:off x="4395860" y="-3043649"/>
          <a:ext cx="547106" cy="8160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Осуществлять развитие фундаментальных исследований как основы для создания новых знаний, междисциплинарных исследований для усиления конкурентоспособности научных заявок</a:t>
          </a:r>
          <a:endParaRPr lang="ru-RU" sz="1200" b="1" kern="1200" dirty="0"/>
        </a:p>
      </dsp:txBody>
      <dsp:txXfrm rot="5400000">
        <a:off x="4395860" y="-3043649"/>
        <a:ext cx="547106" cy="8160444"/>
      </dsp:txXfrm>
    </dsp:sp>
    <dsp:sp modelId="{BC612E2D-BBC0-4AF0-921F-29959CB6C5BF}">
      <dsp:nvSpPr>
        <dsp:cNvPr id="0" name=""/>
        <dsp:cNvSpPr/>
      </dsp:nvSpPr>
      <dsp:spPr>
        <a:xfrm rot="5400000">
          <a:off x="-126255" y="3111689"/>
          <a:ext cx="841702" cy="589191"/>
        </a:xfrm>
        <a:prstGeom prst="chevron">
          <a:avLst/>
        </a:prstGeom>
        <a:gradFill rotWithShape="0">
          <a:gsLst>
            <a:gs pos="0">
              <a:schemeClr val="tx2">
                <a:lumMod val="20000"/>
                <a:lumOff val="8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206536"/>
              <a:satOff val="-4320"/>
              <a:lumOff val="24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6255" y="3111689"/>
        <a:ext cx="841702" cy="589191"/>
      </dsp:txXfrm>
    </dsp:sp>
    <dsp:sp modelId="{C99CE754-1D4D-49DA-ACEE-85A8F0EF0037}">
      <dsp:nvSpPr>
        <dsp:cNvPr id="0" name=""/>
        <dsp:cNvSpPr/>
      </dsp:nvSpPr>
      <dsp:spPr>
        <a:xfrm rot="5400000">
          <a:off x="4395860" y="-2285434"/>
          <a:ext cx="547106" cy="8160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06536"/>
              <a:satOff val="-4320"/>
              <a:lumOff val="24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Развивать взаимодействие с предприятиями реального сектора экономики и органами государственной власти региона, а также партнерами из НОЦ мирового уровня других регионов, активнее использовать потенциал </a:t>
          </a:r>
          <a:r>
            <a:rPr lang="ru-RU" sz="1200" b="1" kern="1200" dirty="0" err="1" smtClean="0"/>
            <a:t>МИПов</a:t>
          </a:r>
          <a:r>
            <a:rPr lang="ru-RU" sz="1200" b="1" kern="1200" dirty="0" smtClean="0"/>
            <a:t> и НКО, акцентировать внимание на необходимости дальнейшей коммерциализации научных результатов</a:t>
          </a:r>
          <a:endParaRPr lang="ru-RU" sz="1200" b="1" kern="1200" dirty="0"/>
        </a:p>
      </dsp:txBody>
      <dsp:txXfrm rot="5400000">
        <a:off x="4395860" y="-2285434"/>
        <a:ext cx="547106" cy="8160444"/>
      </dsp:txXfrm>
    </dsp:sp>
    <dsp:sp modelId="{57F535A8-FD92-4FCE-B943-63CA5571CF07}">
      <dsp:nvSpPr>
        <dsp:cNvPr id="0" name=""/>
        <dsp:cNvSpPr/>
      </dsp:nvSpPr>
      <dsp:spPr>
        <a:xfrm rot="5400000">
          <a:off x="-126255" y="2359545"/>
          <a:ext cx="841702" cy="589191"/>
        </a:xfrm>
        <a:prstGeom prst="chevron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80000">
              <a:schemeClr val="accent1">
                <a:shade val="50000"/>
                <a:hueOff val="361437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-126255" y="2359545"/>
        <a:ext cx="841702" cy="589191"/>
      </dsp:txXfrm>
    </dsp:sp>
    <dsp:sp modelId="{B0061964-D267-4294-AB51-2E8264C5DFFE}">
      <dsp:nvSpPr>
        <dsp:cNvPr id="0" name=""/>
        <dsp:cNvSpPr/>
      </dsp:nvSpPr>
      <dsp:spPr>
        <a:xfrm rot="5400000">
          <a:off x="4395860" y="-1527220"/>
          <a:ext cx="547106" cy="8160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Разработать меры по активному использованию </a:t>
          </a:r>
          <a:r>
            <a:rPr lang="ru-RU" sz="1200" b="1" kern="1200" dirty="0" err="1" smtClean="0"/>
            <a:t>РИДов</a:t>
          </a:r>
          <a:r>
            <a:rPr lang="ru-RU" sz="1200" b="1" kern="1200" dirty="0" smtClean="0"/>
            <a:t>, в частности, патентов вуза для реального получения дохода организации, в том числе, посредством лицензионных соглашений</a:t>
          </a:r>
          <a:endParaRPr lang="ru-RU" sz="1200" b="1" kern="1200" dirty="0"/>
        </a:p>
      </dsp:txBody>
      <dsp:txXfrm rot="5400000">
        <a:off x="4395860" y="-1527220"/>
        <a:ext cx="547106" cy="8160444"/>
      </dsp:txXfrm>
    </dsp:sp>
    <dsp:sp modelId="{21CF0843-5E86-4EE4-B271-4A06E33D031E}">
      <dsp:nvSpPr>
        <dsp:cNvPr id="0" name=""/>
        <dsp:cNvSpPr/>
      </dsp:nvSpPr>
      <dsp:spPr>
        <a:xfrm rot="5400000">
          <a:off x="-126255" y="1639477"/>
          <a:ext cx="841702" cy="589191"/>
        </a:xfrm>
        <a:prstGeom prst="chevron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-126255" y="1639477"/>
        <a:ext cx="841702" cy="589191"/>
      </dsp:txXfrm>
    </dsp:sp>
    <dsp:sp modelId="{E5F21139-0902-4B11-889B-6A744885886C}">
      <dsp:nvSpPr>
        <dsp:cNvPr id="0" name=""/>
        <dsp:cNvSpPr/>
      </dsp:nvSpPr>
      <dsp:spPr>
        <a:xfrm rot="5400000">
          <a:off x="4395860" y="-769005"/>
          <a:ext cx="547106" cy="8160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Продолжить работу по повышению публикационной активности и качества научных публикаций сотрудников университета в журналах, индексируемых в базах данных W</a:t>
          </a:r>
          <a:r>
            <a:rPr lang="en-US" sz="1200" b="1" kern="1200" dirty="0" err="1" smtClean="0"/>
            <a:t>oS</a:t>
          </a:r>
          <a:r>
            <a:rPr lang="en-US" sz="1200" b="1" kern="1200" dirty="0" smtClean="0"/>
            <a:t> </a:t>
          </a:r>
          <a:r>
            <a:rPr lang="ru-RU" sz="1200" b="1" kern="1200" dirty="0" smtClean="0"/>
            <a:t>и </a:t>
          </a:r>
          <a:r>
            <a:rPr lang="ru-RU" sz="1200" b="1" kern="1200" dirty="0" err="1" smtClean="0"/>
            <a:t>Scopus</a:t>
          </a:r>
          <a:r>
            <a:rPr lang="ru-RU" sz="1200" b="1" kern="1200" dirty="0" smtClean="0"/>
            <a:t> с учетом предложенной Министерством методики расчета КБПР, развитию публикационных площадок университета, повышению рейтинга изданий вуза</a:t>
          </a:r>
          <a:endParaRPr lang="ru-RU" sz="1200" b="1" kern="1200" dirty="0">
            <a:solidFill>
              <a:schemeClr val="tx1"/>
            </a:solidFill>
          </a:endParaRPr>
        </a:p>
      </dsp:txBody>
      <dsp:txXfrm rot="5400000">
        <a:off x="4395860" y="-769005"/>
        <a:ext cx="547106" cy="8160444"/>
      </dsp:txXfrm>
    </dsp:sp>
    <dsp:sp modelId="{89612689-190A-4332-82EC-8D1390D6EB0C}">
      <dsp:nvSpPr>
        <dsp:cNvPr id="0" name=""/>
        <dsp:cNvSpPr/>
      </dsp:nvSpPr>
      <dsp:spPr>
        <a:xfrm rot="5400000">
          <a:off x="-126255" y="3899399"/>
          <a:ext cx="841702" cy="589191"/>
        </a:xfrm>
        <a:prstGeom prst="chevron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206536"/>
              <a:satOff val="-4320"/>
              <a:lumOff val="24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6255" y="3899399"/>
        <a:ext cx="841702" cy="589191"/>
      </dsp:txXfrm>
    </dsp:sp>
    <dsp:sp modelId="{CD759886-AC84-4067-94A9-A5F178D42162}">
      <dsp:nvSpPr>
        <dsp:cNvPr id="0" name=""/>
        <dsp:cNvSpPr/>
      </dsp:nvSpPr>
      <dsp:spPr>
        <a:xfrm rot="5400000">
          <a:off x="4395860" y="-10790"/>
          <a:ext cx="547106" cy="8160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06536"/>
              <a:satOff val="-4320"/>
              <a:lumOff val="24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Развивать систему подготовки кандидатов и докторов наук с учетом современных требований, сохраняя и развивая диссертационные советы университета</a:t>
          </a:r>
          <a:endParaRPr lang="ru-RU" sz="1200" b="1" kern="1200" dirty="0">
            <a:solidFill>
              <a:schemeClr val="tx1"/>
            </a:solidFill>
          </a:endParaRPr>
        </a:p>
      </dsp:txBody>
      <dsp:txXfrm rot="5400000">
        <a:off x="4395860" y="-10790"/>
        <a:ext cx="547106" cy="8160444"/>
      </dsp:txXfrm>
    </dsp:sp>
    <dsp:sp modelId="{79605127-342F-4B55-8E2B-B161308F0E0A}">
      <dsp:nvSpPr>
        <dsp:cNvPr id="0" name=""/>
        <dsp:cNvSpPr/>
      </dsp:nvSpPr>
      <dsp:spPr>
        <a:xfrm rot="5400000">
          <a:off x="-126255" y="4657614"/>
          <a:ext cx="841702" cy="589191"/>
        </a:xfrm>
        <a:prstGeom prst="chevron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6255" y="4657614"/>
        <a:ext cx="841702" cy="589191"/>
      </dsp:txXfrm>
    </dsp:sp>
    <dsp:sp modelId="{C623F34C-44A1-4204-93B4-70A733294A4E}">
      <dsp:nvSpPr>
        <dsp:cNvPr id="0" name=""/>
        <dsp:cNvSpPr/>
      </dsp:nvSpPr>
      <dsp:spPr>
        <a:xfrm rot="5400000">
          <a:off x="4395860" y="747424"/>
          <a:ext cx="547106" cy="8160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Продолжить работу по адресной поддержке перспективной в науке молодежи, развитию у студентов, аспирантов и молодых ученых мотивации к научной, научно-технической и инновационной деятельности</a:t>
          </a:r>
          <a:endParaRPr lang="ru-RU" sz="1200" b="1" kern="1200" dirty="0"/>
        </a:p>
      </dsp:txBody>
      <dsp:txXfrm rot="5400000">
        <a:off x="4395860" y="747424"/>
        <a:ext cx="547106" cy="8160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0.08197</cdr:x>
      <cdr:y>0.00072</cdr:y>
    </cdr:from>
    <cdr:to>
      <cdr:x>0.15284</cdr:x>
      <cdr:y>0.07765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720080" y="2061"/>
          <a:ext cx="622591" cy="2215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lang="ru-RU"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lang="ru-RU"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lang="ru-RU"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lang="ru-RU"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lang="ru-RU"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lang="ru-RU"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lang="ru-RU"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lang="ru-RU"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lang="ru-RU"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000" b="1" dirty="0" err="1" smtClean="0"/>
            <a:t>тыс</a:t>
          </a:r>
          <a:r>
            <a:rPr sz="1000" b="1" dirty="0" err="1" smtClean="0"/>
            <a:t>.руб</a:t>
          </a:r>
          <a:r>
            <a:rPr sz="1000" b="1" dirty="0" smtClean="0"/>
            <a:t>.</a:t>
          </a:r>
          <a:endParaRPr lang="ru-RU" sz="1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0.15708</cdr:x>
      <cdr:y>0.79461</cdr:y>
    </cdr:from>
    <cdr:to>
      <cdr:x>0.66714</cdr:x>
      <cdr:y>0.96325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8330" y="2280316"/>
          <a:ext cx="2592288" cy="4839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 smtClean="0"/>
            <a:t>Распределение по видам</a:t>
          </a:r>
        </a:p>
        <a:p xmlns:a="http://schemas.openxmlformats.org/drawingml/2006/main">
          <a:pPr algn="ctr"/>
          <a:r>
            <a:rPr lang="ru-RU" sz="1200" b="1" dirty="0"/>
            <a:t>ф</a:t>
          </a:r>
          <a:r>
            <a:rPr lang="ru-RU" sz="1200" b="1" dirty="0" smtClean="0"/>
            <a:t>инансирования (</a:t>
          </a:r>
          <a:r>
            <a:rPr lang="ru-RU" sz="1200" b="1" dirty="0" err="1" smtClean="0"/>
            <a:t>млн.руб</a:t>
          </a:r>
          <a:r>
            <a:rPr lang="ru-RU" sz="1200" b="1" dirty="0" smtClean="0"/>
            <a:t>.)</a:t>
          </a:r>
          <a:endParaRPr lang="ru-RU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0.08943</cdr:x>
      <cdr:y>0.87912</cdr:y>
    </cdr:from>
    <cdr:to>
      <cdr:x>0.68312</cdr:x>
      <cdr:y>0.92528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5760640"/>
          <a:ext cx="5258275" cy="302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      </a:t>
          </a:r>
          <a:r>
            <a:rPr lang="ru-RU" sz="1200" b="1" dirty="0" smtClean="0"/>
            <a:t>1      2     3      4      5      6            7     8      9    10   11   12   13   14   15   16   17 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0.06456</cdr:x>
      <cdr:y>0.10961</cdr:y>
    </cdr:from>
    <cdr:to>
      <cdr:x>0.11617</cdr:x>
      <cdr:y>0.15318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571776" y="670872"/>
          <a:ext cx="457108" cy="2666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sz="1200" b="1" dirty="0" err="1" smtClean="0"/>
            <a:t>руб</a:t>
          </a:r>
          <a:r>
            <a:rPr sz="1200" b="1" dirty="0" smtClean="0"/>
            <a:t>.</a:t>
          </a:r>
          <a:endParaRPr lang="ru-RU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BE487-E21B-48EF-B7DC-411034507173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53062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880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6C74-9863-43BB-A2D9-B48065DCED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73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6C74-9863-43BB-A2D9-B48065DCED5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6C74-9863-43BB-A2D9-B48065DCED5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6C74-9863-43BB-A2D9-B48065DCED5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6C74-9863-43BB-A2D9-B48065DCED5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6C74-9863-43BB-A2D9-B48065DCED5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6C74-9863-43BB-A2D9-B48065DCED5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6C74-9863-43BB-A2D9-B48065DCED5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6C74-9863-43BB-A2D9-B48065DCED5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6C74-9863-43BB-A2D9-B48065DCED5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6C74-9863-43BB-A2D9-B48065DCED5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6C74-9863-43BB-A2D9-B48065DCED5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6C74-9863-43BB-A2D9-B48065DCED5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6C74-9863-43BB-A2D9-B48065DCED5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6C74-9863-43BB-A2D9-B48065DCED5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6C74-9863-43BB-A2D9-B48065DCED5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1374-F420-42FE-AB19-502D67242549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511-0AE2-4DA3-867A-E48ACC6C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F477-2BE4-43D1-AC83-14644028CFB1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511-0AE2-4DA3-867A-E48ACC6C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E680-E8D7-4457-AD7C-C6D1C8048545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511-0AE2-4DA3-867A-E48ACC6C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B06D-A1C5-4E72-B03A-0E866635FF60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511-0AE2-4DA3-867A-E48ACC6C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170F-0BD7-454C-BA28-ACC2D6F05B3F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511-0AE2-4DA3-867A-E48ACC6C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8A23-1873-440C-890A-D72CE5D8ADE0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511-0AE2-4DA3-867A-E48ACC6C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AF6D-70F8-47F2-80B7-87DA2316D453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511-0AE2-4DA3-867A-E48ACC6C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5A75-E4C5-4486-AD6C-BA767CD8E8A2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511-0AE2-4DA3-867A-E48ACC6C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05E4-ED2A-4D2F-9A40-1085048E89DF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511-0AE2-4DA3-867A-E48ACC6C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2B33-405E-45C5-842C-0230ABC187DF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511-0AE2-4DA3-867A-E48ACC6C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0AB1-E9C0-4241-BFC3-68FA074B5DF5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511-0AE2-4DA3-867A-E48ACC6C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AF0B9-3815-443C-A06A-3E1B864F2486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D511-0AE2-4DA3-867A-E48ACC6C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chart" Target="../charts/chart18.xml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10" Type="http://schemas.openxmlformats.org/officeDocument/2006/relationships/chart" Target="../charts/chart24.xml"/><Relationship Id="rId4" Type="http://schemas.openxmlformats.org/officeDocument/2006/relationships/image" Target="../media/image2.jpeg"/><Relationship Id="rId9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3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 ст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3116"/>
            <a:ext cx="9144000" cy="192383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extrusionH="31750" contourW="12700">
              <a:bevelT w="4445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ОТЧЕТ О НИД</a:t>
            </a:r>
            <a:endParaRPr lang="ru-RU" sz="8800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43314"/>
            <a:ext cx="9144000" cy="121444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за 2019 год</a:t>
            </a:r>
          </a:p>
          <a:p>
            <a:pPr algn="l"/>
            <a:endParaRPr lang="ru-RU" sz="2000" dirty="0" smtClean="0">
              <a:latin typeface="Cambria" pitchFamily="18" charset="0"/>
            </a:endParaRPr>
          </a:p>
          <a:p>
            <a:pPr algn="l"/>
            <a:endParaRPr lang="ru-RU" sz="2000" dirty="0" smtClean="0">
              <a:latin typeface="Cambria" pitchFamily="18" charset="0"/>
            </a:endParaRPr>
          </a:p>
          <a:p>
            <a:pPr algn="l"/>
            <a:endParaRPr lang="ru-RU" sz="2000" dirty="0" smtClean="0">
              <a:latin typeface="Cambria" pitchFamily="18" charset="0"/>
            </a:endParaRPr>
          </a:p>
          <a:p>
            <a:pPr algn="l"/>
            <a:endParaRPr lang="ru-RU" sz="2000" dirty="0" smtClean="0">
              <a:latin typeface="Cambria" pitchFamily="18" charset="0"/>
            </a:endParaRPr>
          </a:p>
          <a:p>
            <a:pPr algn="l"/>
            <a:endParaRPr lang="ru-RU" sz="2000" dirty="0" smtClean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6357958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</a:t>
            </a:r>
            <a:r>
              <a:rPr sz="1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Научная</a:t>
            </a:r>
            <a:r>
              <a:rPr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1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</a:t>
            </a:r>
            <a:r>
              <a:rPr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ТГУ </a:t>
            </a:r>
            <a:r>
              <a:rPr sz="1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</a:t>
            </a:r>
            <a:r>
              <a:rPr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Г.Р. </a:t>
            </a:r>
            <a:r>
              <a:rPr sz="1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Державина</a:t>
            </a:r>
            <a:r>
              <a:rPr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ез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4" y="0"/>
            <a:ext cx="9139943" cy="6858000"/>
          </a:xfrm>
          <a:prstGeom prst="rect">
            <a:avLst/>
          </a:prstGeom>
        </p:spPr>
      </p:pic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ПУТИ РЕШЕНИЯ В УНИВЕРСИТЕТЕ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="" xmlns:p14="http://schemas.microsoft.com/office/powerpoint/2010/main" val="3537077735"/>
              </p:ext>
            </p:extLst>
          </p:nvPr>
        </p:nvGraphicFramePr>
        <p:xfrm>
          <a:off x="251520" y="692696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038050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ез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4" y="0"/>
            <a:ext cx="9139943" cy="6858000"/>
          </a:xfrm>
          <a:prstGeom prst="rect">
            <a:avLst/>
          </a:prstGeom>
        </p:spPr>
      </p:pic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87635" y="116624"/>
            <a:ext cx="6762260" cy="5970179"/>
            <a:chOff x="1187635" y="116624"/>
            <a:chExt cx="6762260" cy="5970179"/>
          </a:xfrm>
        </p:grpSpPr>
        <p:sp>
          <p:nvSpPr>
            <p:cNvPr id="3" name="Полилиния 2"/>
            <p:cNvSpPr/>
            <p:nvPr/>
          </p:nvSpPr>
          <p:spPr>
            <a:xfrm>
              <a:off x="3707877" y="2780933"/>
              <a:ext cx="1716301" cy="1716301"/>
            </a:xfrm>
            <a:custGeom>
              <a:avLst/>
              <a:gdLst>
                <a:gd name="connsiteX0" fmla="*/ 0 w 1716301"/>
                <a:gd name="connsiteY0" fmla="*/ 858151 h 1716301"/>
                <a:gd name="connsiteX1" fmla="*/ 858151 w 1716301"/>
                <a:gd name="connsiteY1" fmla="*/ 0 h 1716301"/>
                <a:gd name="connsiteX2" fmla="*/ 1716302 w 1716301"/>
                <a:gd name="connsiteY2" fmla="*/ 858151 h 1716301"/>
                <a:gd name="connsiteX3" fmla="*/ 858151 w 1716301"/>
                <a:gd name="connsiteY3" fmla="*/ 1716302 h 1716301"/>
                <a:gd name="connsiteX4" fmla="*/ 0 w 1716301"/>
                <a:gd name="connsiteY4" fmla="*/ 858151 h 171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301" h="1716301">
                  <a:moveTo>
                    <a:pt x="0" y="858151"/>
                  </a:moveTo>
                  <a:cubicBezTo>
                    <a:pt x="0" y="384207"/>
                    <a:pt x="384207" y="0"/>
                    <a:pt x="858151" y="0"/>
                  </a:cubicBezTo>
                  <a:cubicBezTo>
                    <a:pt x="1332095" y="0"/>
                    <a:pt x="1716302" y="384207"/>
                    <a:pt x="1716302" y="858151"/>
                  </a:cubicBezTo>
                  <a:cubicBezTo>
                    <a:pt x="1716302" y="1332095"/>
                    <a:pt x="1332095" y="1716302"/>
                    <a:pt x="858151" y="1716302"/>
                  </a:cubicBezTo>
                  <a:cubicBezTo>
                    <a:pt x="384207" y="1716302"/>
                    <a:pt x="0" y="1332095"/>
                    <a:pt x="0" y="858151"/>
                  </a:cubicBezTo>
                  <a:close/>
                </a:path>
              </a:pathLst>
            </a:custGeom>
            <a:solidFill>
              <a:srgbClr val="00008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2146" tIns="302146" rIns="302146" bIns="302146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kern="1200" dirty="0" smtClean="0">
                  <a:solidFill>
                    <a:schemeClr val="bg1"/>
                  </a:solidFill>
                </a:rPr>
                <a:t>НИД</a:t>
              </a:r>
              <a:endParaRPr lang="ru-RU" sz="40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 rot="16255243">
              <a:off x="4436104" y="2238425"/>
              <a:ext cx="294266" cy="659591"/>
            </a:xfrm>
            <a:custGeom>
              <a:avLst/>
              <a:gdLst>
                <a:gd name="connsiteX0" fmla="*/ 0 w 294266"/>
                <a:gd name="connsiteY0" fmla="*/ 131918 h 659591"/>
                <a:gd name="connsiteX1" fmla="*/ 147133 w 294266"/>
                <a:gd name="connsiteY1" fmla="*/ 131918 h 659591"/>
                <a:gd name="connsiteX2" fmla="*/ 147133 w 294266"/>
                <a:gd name="connsiteY2" fmla="*/ 0 h 659591"/>
                <a:gd name="connsiteX3" fmla="*/ 294266 w 294266"/>
                <a:gd name="connsiteY3" fmla="*/ 329796 h 659591"/>
                <a:gd name="connsiteX4" fmla="*/ 147133 w 294266"/>
                <a:gd name="connsiteY4" fmla="*/ 659591 h 659591"/>
                <a:gd name="connsiteX5" fmla="*/ 147133 w 294266"/>
                <a:gd name="connsiteY5" fmla="*/ 527673 h 659591"/>
                <a:gd name="connsiteX6" fmla="*/ 0 w 294266"/>
                <a:gd name="connsiteY6" fmla="*/ 527673 h 659591"/>
                <a:gd name="connsiteX7" fmla="*/ 0 w 294266"/>
                <a:gd name="connsiteY7" fmla="*/ 131918 h 65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266" h="659591">
                  <a:moveTo>
                    <a:pt x="0" y="131918"/>
                  </a:moveTo>
                  <a:lnTo>
                    <a:pt x="147133" y="131918"/>
                  </a:lnTo>
                  <a:lnTo>
                    <a:pt x="147133" y="0"/>
                  </a:lnTo>
                  <a:lnTo>
                    <a:pt x="294266" y="329796"/>
                  </a:lnTo>
                  <a:lnTo>
                    <a:pt x="147133" y="659591"/>
                  </a:lnTo>
                  <a:lnTo>
                    <a:pt x="147133" y="527673"/>
                  </a:lnTo>
                  <a:lnTo>
                    <a:pt x="0" y="527673"/>
                  </a:lnTo>
                  <a:lnTo>
                    <a:pt x="0" y="13191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31917" rIns="88280" bIns="13191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491876" y="116624"/>
              <a:ext cx="2225752" cy="2225752"/>
            </a:xfrm>
            <a:custGeom>
              <a:avLst/>
              <a:gdLst>
                <a:gd name="connsiteX0" fmla="*/ 0 w 2225752"/>
                <a:gd name="connsiteY0" fmla="*/ 1112876 h 2225752"/>
                <a:gd name="connsiteX1" fmla="*/ 1112876 w 2225752"/>
                <a:gd name="connsiteY1" fmla="*/ 0 h 2225752"/>
                <a:gd name="connsiteX2" fmla="*/ 2225752 w 2225752"/>
                <a:gd name="connsiteY2" fmla="*/ 1112876 h 2225752"/>
                <a:gd name="connsiteX3" fmla="*/ 1112876 w 2225752"/>
                <a:gd name="connsiteY3" fmla="*/ 2225752 h 2225752"/>
                <a:gd name="connsiteX4" fmla="*/ 0 w 2225752"/>
                <a:gd name="connsiteY4" fmla="*/ 1112876 h 222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752" h="2225752">
                  <a:moveTo>
                    <a:pt x="0" y="1112876"/>
                  </a:moveTo>
                  <a:cubicBezTo>
                    <a:pt x="0" y="498252"/>
                    <a:pt x="498252" y="0"/>
                    <a:pt x="1112876" y="0"/>
                  </a:cubicBezTo>
                  <a:cubicBezTo>
                    <a:pt x="1727500" y="0"/>
                    <a:pt x="2225752" y="498252"/>
                    <a:pt x="2225752" y="1112876"/>
                  </a:cubicBezTo>
                  <a:cubicBezTo>
                    <a:pt x="2225752" y="1727500"/>
                    <a:pt x="1727500" y="2225752"/>
                    <a:pt x="1112876" y="2225752"/>
                  </a:cubicBezTo>
                  <a:cubicBezTo>
                    <a:pt x="498252" y="2225752"/>
                    <a:pt x="0" y="1727500"/>
                    <a:pt x="0" y="1112876"/>
                  </a:cubicBezTo>
                  <a:close/>
                </a:path>
              </a:pathLst>
            </a:custGeom>
            <a:solidFill>
              <a:srgbClr val="6600F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514" tIns="361514" rIns="361514" bIns="36151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bg1"/>
                  </a:solidFill>
                </a:rPr>
                <a:t>Объем финансирования НИОКР</a:t>
              </a:r>
              <a:endParaRPr lang="ru-RU" sz="28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 rot="20032921">
              <a:off x="5431717" y="2812327"/>
              <a:ext cx="295860" cy="659591"/>
            </a:xfrm>
            <a:custGeom>
              <a:avLst/>
              <a:gdLst>
                <a:gd name="connsiteX0" fmla="*/ 0 w 295860"/>
                <a:gd name="connsiteY0" fmla="*/ 131918 h 659591"/>
                <a:gd name="connsiteX1" fmla="*/ 147930 w 295860"/>
                <a:gd name="connsiteY1" fmla="*/ 131918 h 659591"/>
                <a:gd name="connsiteX2" fmla="*/ 147930 w 295860"/>
                <a:gd name="connsiteY2" fmla="*/ 0 h 659591"/>
                <a:gd name="connsiteX3" fmla="*/ 295860 w 295860"/>
                <a:gd name="connsiteY3" fmla="*/ 329796 h 659591"/>
                <a:gd name="connsiteX4" fmla="*/ 147930 w 295860"/>
                <a:gd name="connsiteY4" fmla="*/ 659591 h 659591"/>
                <a:gd name="connsiteX5" fmla="*/ 147930 w 295860"/>
                <a:gd name="connsiteY5" fmla="*/ 527673 h 659591"/>
                <a:gd name="connsiteX6" fmla="*/ 0 w 295860"/>
                <a:gd name="connsiteY6" fmla="*/ 527673 h 659591"/>
                <a:gd name="connsiteX7" fmla="*/ 0 w 295860"/>
                <a:gd name="connsiteY7" fmla="*/ 131918 h 65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860" h="659591">
                  <a:moveTo>
                    <a:pt x="0" y="131918"/>
                  </a:moveTo>
                  <a:lnTo>
                    <a:pt x="147930" y="131918"/>
                  </a:lnTo>
                  <a:lnTo>
                    <a:pt x="147930" y="0"/>
                  </a:lnTo>
                  <a:lnTo>
                    <a:pt x="295860" y="329796"/>
                  </a:lnTo>
                  <a:lnTo>
                    <a:pt x="147930" y="659591"/>
                  </a:lnTo>
                  <a:lnTo>
                    <a:pt x="147930" y="527673"/>
                  </a:lnTo>
                  <a:lnTo>
                    <a:pt x="0" y="527673"/>
                  </a:lnTo>
                  <a:lnTo>
                    <a:pt x="0" y="13191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3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31918" rIns="88758" bIns="13191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724143" y="1412777"/>
              <a:ext cx="2225752" cy="2225752"/>
            </a:xfrm>
            <a:custGeom>
              <a:avLst/>
              <a:gdLst>
                <a:gd name="connsiteX0" fmla="*/ 0 w 2225752"/>
                <a:gd name="connsiteY0" fmla="*/ 1112876 h 2225752"/>
                <a:gd name="connsiteX1" fmla="*/ 1112876 w 2225752"/>
                <a:gd name="connsiteY1" fmla="*/ 0 h 2225752"/>
                <a:gd name="connsiteX2" fmla="*/ 2225752 w 2225752"/>
                <a:gd name="connsiteY2" fmla="*/ 1112876 h 2225752"/>
                <a:gd name="connsiteX3" fmla="*/ 1112876 w 2225752"/>
                <a:gd name="connsiteY3" fmla="*/ 2225752 h 2225752"/>
                <a:gd name="connsiteX4" fmla="*/ 0 w 2225752"/>
                <a:gd name="connsiteY4" fmla="*/ 1112876 h 222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752" h="2225752">
                  <a:moveTo>
                    <a:pt x="0" y="1112876"/>
                  </a:moveTo>
                  <a:cubicBezTo>
                    <a:pt x="0" y="498252"/>
                    <a:pt x="498252" y="0"/>
                    <a:pt x="1112876" y="0"/>
                  </a:cubicBezTo>
                  <a:cubicBezTo>
                    <a:pt x="1727500" y="0"/>
                    <a:pt x="2225752" y="498252"/>
                    <a:pt x="2225752" y="1112876"/>
                  </a:cubicBezTo>
                  <a:cubicBezTo>
                    <a:pt x="2225752" y="1727500"/>
                    <a:pt x="1727500" y="2225752"/>
                    <a:pt x="1112876" y="2225752"/>
                  </a:cubicBezTo>
                  <a:cubicBezTo>
                    <a:pt x="498252" y="2225752"/>
                    <a:pt x="0" y="1727500"/>
                    <a:pt x="0" y="1112876"/>
                  </a:cubicBezTo>
                  <a:close/>
                </a:path>
              </a:pathLst>
            </a:custGeom>
            <a:solidFill>
              <a:srgbClr val="6600C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894" tIns="353894" rIns="353894" bIns="35389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bg1"/>
                  </a:solidFill>
                </a:rPr>
                <a:t>Научные публикации</a:t>
              </a:r>
              <a:endParaRPr lang="ru-RU" sz="2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 rot="1980392">
              <a:off x="5307669" y="3903407"/>
              <a:ext cx="345986" cy="659591"/>
            </a:xfrm>
            <a:custGeom>
              <a:avLst/>
              <a:gdLst>
                <a:gd name="connsiteX0" fmla="*/ 0 w 345986"/>
                <a:gd name="connsiteY0" fmla="*/ 131918 h 659591"/>
                <a:gd name="connsiteX1" fmla="*/ 172993 w 345986"/>
                <a:gd name="connsiteY1" fmla="*/ 131918 h 659591"/>
                <a:gd name="connsiteX2" fmla="*/ 172993 w 345986"/>
                <a:gd name="connsiteY2" fmla="*/ 0 h 659591"/>
                <a:gd name="connsiteX3" fmla="*/ 345986 w 345986"/>
                <a:gd name="connsiteY3" fmla="*/ 329796 h 659591"/>
                <a:gd name="connsiteX4" fmla="*/ 172993 w 345986"/>
                <a:gd name="connsiteY4" fmla="*/ 659591 h 659591"/>
                <a:gd name="connsiteX5" fmla="*/ 172993 w 345986"/>
                <a:gd name="connsiteY5" fmla="*/ 527673 h 659591"/>
                <a:gd name="connsiteX6" fmla="*/ 0 w 345986"/>
                <a:gd name="connsiteY6" fmla="*/ 527673 h 659591"/>
                <a:gd name="connsiteX7" fmla="*/ 0 w 345986"/>
                <a:gd name="connsiteY7" fmla="*/ 131918 h 65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986" h="659591">
                  <a:moveTo>
                    <a:pt x="0" y="131918"/>
                  </a:moveTo>
                  <a:lnTo>
                    <a:pt x="172993" y="131918"/>
                  </a:lnTo>
                  <a:lnTo>
                    <a:pt x="172993" y="0"/>
                  </a:lnTo>
                  <a:lnTo>
                    <a:pt x="345986" y="329796"/>
                  </a:lnTo>
                  <a:lnTo>
                    <a:pt x="172993" y="659591"/>
                  </a:lnTo>
                  <a:lnTo>
                    <a:pt x="172993" y="527673"/>
                  </a:lnTo>
                  <a:lnTo>
                    <a:pt x="0" y="527673"/>
                  </a:lnTo>
                  <a:lnTo>
                    <a:pt x="0" y="13191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3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31917" rIns="103795" bIns="13191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508096" y="3861037"/>
              <a:ext cx="2225752" cy="2225752"/>
            </a:xfrm>
            <a:custGeom>
              <a:avLst/>
              <a:gdLst>
                <a:gd name="connsiteX0" fmla="*/ 0 w 2225752"/>
                <a:gd name="connsiteY0" fmla="*/ 1112876 h 2225752"/>
                <a:gd name="connsiteX1" fmla="*/ 1112876 w 2225752"/>
                <a:gd name="connsiteY1" fmla="*/ 0 h 2225752"/>
                <a:gd name="connsiteX2" fmla="*/ 2225752 w 2225752"/>
                <a:gd name="connsiteY2" fmla="*/ 1112876 h 2225752"/>
                <a:gd name="connsiteX3" fmla="*/ 1112876 w 2225752"/>
                <a:gd name="connsiteY3" fmla="*/ 2225752 h 2225752"/>
                <a:gd name="connsiteX4" fmla="*/ 0 w 2225752"/>
                <a:gd name="connsiteY4" fmla="*/ 1112876 h 222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752" h="2225752">
                  <a:moveTo>
                    <a:pt x="0" y="1112876"/>
                  </a:moveTo>
                  <a:cubicBezTo>
                    <a:pt x="0" y="498252"/>
                    <a:pt x="498252" y="0"/>
                    <a:pt x="1112876" y="0"/>
                  </a:cubicBezTo>
                  <a:cubicBezTo>
                    <a:pt x="1727500" y="0"/>
                    <a:pt x="2225752" y="498252"/>
                    <a:pt x="2225752" y="1112876"/>
                  </a:cubicBezTo>
                  <a:cubicBezTo>
                    <a:pt x="2225752" y="1727500"/>
                    <a:pt x="1727500" y="2225752"/>
                    <a:pt x="1112876" y="2225752"/>
                  </a:cubicBezTo>
                  <a:cubicBezTo>
                    <a:pt x="498252" y="2225752"/>
                    <a:pt x="0" y="1727500"/>
                    <a:pt x="0" y="1112876"/>
                  </a:cubicBezTo>
                  <a:close/>
                </a:path>
              </a:pathLst>
            </a:custGeom>
            <a:solidFill>
              <a:srgbClr val="6699F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1354" tIns="351354" rIns="351354" bIns="351354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err="1" smtClean="0">
                  <a:solidFill>
                    <a:schemeClr val="bg1"/>
                  </a:solidFill>
                </a:rPr>
                <a:t>РИДы</a:t>
              </a:r>
              <a:r>
                <a:rPr lang="ru-RU" sz="2000" b="1" kern="1200" dirty="0" smtClean="0">
                  <a:solidFill>
                    <a:schemeClr val="bg1"/>
                  </a:solidFill>
                </a:rPr>
                <a:t> и </a:t>
              </a:r>
              <a:r>
                <a:rPr lang="ru-RU" sz="2000" b="1" kern="1100" spc="-150" baseline="0" dirty="0" smtClean="0">
                  <a:solidFill>
                    <a:schemeClr val="bg1"/>
                  </a:solidFill>
                </a:rPr>
                <a:t>инновационная деятельность</a:t>
              </a:r>
              <a:endParaRPr lang="ru-RU" sz="2000" b="1" kern="1100" spc="-150" baseline="0" dirty="0">
                <a:solidFill>
                  <a:schemeClr val="bg1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 rot="19720675">
              <a:off x="3409857" y="3905847"/>
              <a:ext cx="351712" cy="659591"/>
            </a:xfrm>
            <a:custGeom>
              <a:avLst/>
              <a:gdLst>
                <a:gd name="connsiteX0" fmla="*/ 0 w 351711"/>
                <a:gd name="connsiteY0" fmla="*/ 131918 h 659591"/>
                <a:gd name="connsiteX1" fmla="*/ 175856 w 351711"/>
                <a:gd name="connsiteY1" fmla="*/ 131918 h 659591"/>
                <a:gd name="connsiteX2" fmla="*/ 175856 w 351711"/>
                <a:gd name="connsiteY2" fmla="*/ 0 h 659591"/>
                <a:gd name="connsiteX3" fmla="*/ 351711 w 351711"/>
                <a:gd name="connsiteY3" fmla="*/ 329796 h 659591"/>
                <a:gd name="connsiteX4" fmla="*/ 175856 w 351711"/>
                <a:gd name="connsiteY4" fmla="*/ 659591 h 659591"/>
                <a:gd name="connsiteX5" fmla="*/ 175856 w 351711"/>
                <a:gd name="connsiteY5" fmla="*/ 527673 h 659591"/>
                <a:gd name="connsiteX6" fmla="*/ 0 w 351711"/>
                <a:gd name="connsiteY6" fmla="*/ 527673 h 659591"/>
                <a:gd name="connsiteX7" fmla="*/ 0 w 351711"/>
                <a:gd name="connsiteY7" fmla="*/ 131918 h 65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711" h="659591">
                  <a:moveTo>
                    <a:pt x="351711" y="527673"/>
                  </a:moveTo>
                  <a:lnTo>
                    <a:pt x="175855" y="527673"/>
                  </a:lnTo>
                  <a:lnTo>
                    <a:pt x="175855" y="659591"/>
                  </a:lnTo>
                  <a:lnTo>
                    <a:pt x="0" y="329795"/>
                  </a:lnTo>
                  <a:lnTo>
                    <a:pt x="175855" y="0"/>
                  </a:lnTo>
                  <a:lnTo>
                    <a:pt x="175855" y="131918"/>
                  </a:lnTo>
                  <a:lnTo>
                    <a:pt x="351711" y="131918"/>
                  </a:lnTo>
                  <a:lnTo>
                    <a:pt x="351711" y="52767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3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512" tIns="131917" rIns="1" bIns="13191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259627" y="3861051"/>
              <a:ext cx="2225752" cy="2225752"/>
            </a:xfrm>
            <a:custGeom>
              <a:avLst/>
              <a:gdLst>
                <a:gd name="connsiteX0" fmla="*/ 0 w 2225752"/>
                <a:gd name="connsiteY0" fmla="*/ 1112876 h 2225752"/>
                <a:gd name="connsiteX1" fmla="*/ 1112876 w 2225752"/>
                <a:gd name="connsiteY1" fmla="*/ 0 h 2225752"/>
                <a:gd name="connsiteX2" fmla="*/ 2225752 w 2225752"/>
                <a:gd name="connsiteY2" fmla="*/ 1112876 h 2225752"/>
                <a:gd name="connsiteX3" fmla="*/ 1112876 w 2225752"/>
                <a:gd name="connsiteY3" fmla="*/ 2225752 h 2225752"/>
                <a:gd name="connsiteX4" fmla="*/ 0 w 2225752"/>
                <a:gd name="connsiteY4" fmla="*/ 1112876 h 222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752" h="2225752">
                  <a:moveTo>
                    <a:pt x="0" y="1112876"/>
                  </a:moveTo>
                  <a:cubicBezTo>
                    <a:pt x="0" y="498252"/>
                    <a:pt x="498252" y="0"/>
                    <a:pt x="1112876" y="0"/>
                  </a:cubicBezTo>
                  <a:cubicBezTo>
                    <a:pt x="1727500" y="0"/>
                    <a:pt x="2225752" y="498252"/>
                    <a:pt x="2225752" y="1112876"/>
                  </a:cubicBezTo>
                  <a:cubicBezTo>
                    <a:pt x="2225752" y="1727500"/>
                    <a:pt x="1727500" y="2225752"/>
                    <a:pt x="1112876" y="2225752"/>
                  </a:cubicBezTo>
                  <a:cubicBezTo>
                    <a:pt x="498252" y="2225752"/>
                    <a:pt x="0" y="1727500"/>
                    <a:pt x="0" y="1112876"/>
                  </a:cubicBezTo>
                  <a:close/>
                </a:path>
              </a:pathLst>
            </a:custGeom>
            <a:solidFill>
              <a:srgbClr val="0066F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164" tIns="355164" rIns="355164" bIns="355164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>
                  <a:solidFill>
                    <a:schemeClr val="bg1"/>
                  </a:solidFill>
                </a:rPr>
                <a:t>Подготовка научных кадров</a:t>
              </a:r>
              <a:endParaRPr lang="ru-RU" sz="23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 rot="23341910">
              <a:off x="3388445" y="2746888"/>
              <a:ext cx="328632" cy="659592"/>
            </a:xfrm>
            <a:custGeom>
              <a:avLst/>
              <a:gdLst>
                <a:gd name="connsiteX0" fmla="*/ 0 w 328631"/>
                <a:gd name="connsiteY0" fmla="*/ 131918 h 659591"/>
                <a:gd name="connsiteX1" fmla="*/ 164316 w 328631"/>
                <a:gd name="connsiteY1" fmla="*/ 131918 h 659591"/>
                <a:gd name="connsiteX2" fmla="*/ 164316 w 328631"/>
                <a:gd name="connsiteY2" fmla="*/ 0 h 659591"/>
                <a:gd name="connsiteX3" fmla="*/ 328631 w 328631"/>
                <a:gd name="connsiteY3" fmla="*/ 329796 h 659591"/>
                <a:gd name="connsiteX4" fmla="*/ 164316 w 328631"/>
                <a:gd name="connsiteY4" fmla="*/ 659591 h 659591"/>
                <a:gd name="connsiteX5" fmla="*/ 164316 w 328631"/>
                <a:gd name="connsiteY5" fmla="*/ 527673 h 659591"/>
                <a:gd name="connsiteX6" fmla="*/ 0 w 328631"/>
                <a:gd name="connsiteY6" fmla="*/ 527673 h 659591"/>
                <a:gd name="connsiteX7" fmla="*/ 0 w 328631"/>
                <a:gd name="connsiteY7" fmla="*/ 131918 h 65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631" h="659591">
                  <a:moveTo>
                    <a:pt x="328631" y="527673"/>
                  </a:moveTo>
                  <a:lnTo>
                    <a:pt x="164315" y="527673"/>
                  </a:lnTo>
                  <a:lnTo>
                    <a:pt x="164315" y="659591"/>
                  </a:lnTo>
                  <a:lnTo>
                    <a:pt x="0" y="329795"/>
                  </a:lnTo>
                  <a:lnTo>
                    <a:pt x="164315" y="0"/>
                  </a:lnTo>
                  <a:lnTo>
                    <a:pt x="164315" y="131918"/>
                  </a:lnTo>
                  <a:lnTo>
                    <a:pt x="328631" y="131918"/>
                  </a:lnTo>
                  <a:lnTo>
                    <a:pt x="328631" y="52767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88" tIns="131918" rIns="1" bIns="13191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187635" y="1268765"/>
              <a:ext cx="2225752" cy="2225752"/>
            </a:xfrm>
            <a:custGeom>
              <a:avLst/>
              <a:gdLst>
                <a:gd name="connsiteX0" fmla="*/ 0 w 2225752"/>
                <a:gd name="connsiteY0" fmla="*/ 1112876 h 2225752"/>
                <a:gd name="connsiteX1" fmla="*/ 1112876 w 2225752"/>
                <a:gd name="connsiteY1" fmla="*/ 0 h 2225752"/>
                <a:gd name="connsiteX2" fmla="*/ 2225752 w 2225752"/>
                <a:gd name="connsiteY2" fmla="*/ 1112876 h 2225752"/>
                <a:gd name="connsiteX3" fmla="*/ 1112876 w 2225752"/>
                <a:gd name="connsiteY3" fmla="*/ 2225752 h 2225752"/>
                <a:gd name="connsiteX4" fmla="*/ 0 w 2225752"/>
                <a:gd name="connsiteY4" fmla="*/ 1112876 h 222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752" h="2225752">
                  <a:moveTo>
                    <a:pt x="0" y="1112876"/>
                  </a:moveTo>
                  <a:cubicBezTo>
                    <a:pt x="0" y="498252"/>
                    <a:pt x="498252" y="0"/>
                    <a:pt x="1112876" y="0"/>
                  </a:cubicBezTo>
                  <a:cubicBezTo>
                    <a:pt x="1727500" y="0"/>
                    <a:pt x="2225752" y="498252"/>
                    <a:pt x="2225752" y="1112876"/>
                  </a:cubicBezTo>
                  <a:cubicBezTo>
                    <a:pt x="2225752" y="1727500"/>
                    <a:pt x="1727500" y="2225752"/>
                    <a:pt x="1112876" y="2225752"/>
                  </a:cubicBezTo>
                  <a:cubicBezTo>
                    <a:pt x="498252" y="2225752"/>
                    <a:pt x="0" y="1727500"/>
                    <a:pt x="0" y="1112876"/>
                  </a:cubicBezTo>
                  <a:close/>
                </a:path>
              </a:pathLst>
            </a:custGeom>
            <a:solidFill>
              <a:srgbClr val="3333C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674" tIns="371674" rIns="371674" bIns="371674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solidFill>
                    <a:schemeClr val="bg1"/>
                  </a:solidFill>
                </a:rPr>
                <a:t>НИРС</a:t>
              </a:r>
              <a:endParaRPr lang="ru-RU" sz="3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050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през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2" y="0"/>
            <a:ext cx="913994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71470" y="71414"/>
            <a:ext cx="928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ОБЩИЙ ОБЪЕМ ФИНАНСИРОВАНИЯ НИД В 2019 Г.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12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4158939610"/>
              </p:ext>
            </p:extLst>
          </p:nvPr>
        </p:nvGraphicFramePr>
        <p:xfrm>
          <a:off x="251520" y="476672"/>
          <a:ext cx="349379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3969492818"/>
              </p:ext>
            </p:extLst>
          </p:nvPr>
        </p:nvGraphicFramePr>
        <p:xfrm>
          <a:off x="179512" y="3212976"/>
          <a:ext cx="878497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2253894688"/>
              </p:ext>
            </p:extLst>
          </p:nvPr>
        </p:nvGraphicFramePr>
        <p:xfrm>
          <a:off x="3851920" y="548680"/>
          <a:ext cx="511256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Рисунок 20" descr="презен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4" y="0"/>
            <a:ext cx="9139943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13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506927555"/>
              </p:ext>
            </p:extLst>
          </p:nvPr>
        </p:nvGraphicFramePr>
        <p:xfrm>
          <a:off x="111792" y="165840"/>
          <a:ext cx="885698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71470" y="71414"/>
            <a:ext cx="928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ФИНАНСИРОВАНИЕ НИД ПО ПОДРАЗДЕЛЕНИЯМ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Рисунок 20" descr="презен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4" y="0"/>
            <a:ext cx="9139943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214290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</a:rPr>
              <a:t>ФИНАНСИРОВАНИЕ НИД ПО ПОДРАЗДЕЛЕНИЯМ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14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2930384564"/>
              </p:ext>
            </p:extLst>
          </p:nvPr>
        </p:nvGraphicFramePr>
        <p:xfrm>
          <a:off x="107504" y="767266"/>
          <a:ext cx="889365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141060" y="3735268"/>
            <a:ext cx="4536504" cy="17281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0099"/>
                </a:solidFill>
              </a:rPr>
              <a:t>Технопарк «Державинский»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0099"/>
                </a:solidFill>
              </a:rPr>
              <a:t>НИИ «</a:t>
            </a:r>
            <a:r>
              <a:rPr lang="ru-RU" sz="1500" dirty="0" err="1" smtClean="0">
                <a:solidFill>
                  <a:srgbClr val="000099"/>
                </a:solidFill>
              </a:rPr>
              <a:t>Нанотехнологии</a:t>
            </a:r>
            <a:r>
              <a:rPr lang="ru-RU" sz="1500" dirty="0" smtClean="0">
                <a:solidFill>
                  <a:srgbClr val="000099"/>
                </a:solidFill>
              </a:rPr>
              <a:t> и </a:t>
            </a:r>
            <a:r>
              <a:rPr lang="ru-RU" sz="1500" dirty="0" err="1" smtClean="0">
                <a:solidFill>
                  <a:srgbClr val="000099"/>
                </a:solidFill>
              </a:rPr>
              <a:t>наноматериалы</a:t>
            </a:r>
            <a:r>
              <a:rPr lang="ru-RU" sz="1500" dirty="0" smtClean="0">
                <a:solidFill>
                  <a:srgbClr val="000099"/>
                </a:solidFill>
              </a:rPr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0099"/>
                </a:solidFill>
              </a:rPr>
              <a:t>НИИ экологии и биотехнологии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0099"/>
                </a:solidFill>
              </a:rPr>
              <a:t>НИИ математики, физики и информатики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0099"/>
                </a:solidFill>
              </a:rPr>
              <a:t>Сетевой НОЦ когнитивных исследований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0099"/>
                </a:solidFill>
              </a:rPr>
              <a:t>НИИ государственно-правовых исследований</a:t>
            </a:r>
            <a:endParaRPr lang="ru-RU" sz="1500" dirty="0">
              <a:solidFill>
                <a:srgbClr val="000099"/>
              </a:solidFill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107504" y="2912131"/>
            <a:ext cx="8893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3399"/>
                </a:solidFill>
              </a:rPr>
              <a:t>Выполнение показателя мониторинга (на ед. НПР)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4355975" y="3727688"/>
            <a:ext cx="4662865" cy="24555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82563" indent="-182563" algn="just"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400" dirty="0" smtClean="0">
                <a:solidFill>
                  <a:srgbClr val="000099"/>
                </a:solidFill>
              </a:rPr>
              <a:t>Факультет </a:t>
            </a:r>
            <a:r>
              <a:rPr lang="ru-RU" sz="1400" dirty="0">
                <a:solidFill>
                  <a:srgbClr val="000099"/>
                </a:solidFill>
              </a:rPr>
              <a:t>истории, мировой политики и </a:t>
            </a:r>
            <a:r>
              <a:rPr lang="ru-RU" sz="1400" dirty="0" smtClean="0">
                <a:solidFill>
                  <a:srgbClr val="000099"/>
                </a:solidFill>
              </a:rPr>
              <a:t>социологии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sz="1400" spc="-60" dirty="0">
                <a:solidFill>
                  <a:srgbClr val="000099"/>
                </a:solidFill>
              </a:rPr>
              <a:t>Институт математики, физики и информационных </a:t>
            </a:r>
            <a:r>
              <a:rPr lang="ru-RU" sz="1400" spc="-60" dirty="0" smtClean="0">
                <a:solidFill>
                  <a:srgbClr val="000099"/>
                </a:solidFill>
              </a:rPr>
              <a:t>технологий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99"/>
                </a:solidFill>
              </a:rPr>
              <a:t>Факультет </a:t>
            </a:r>
            <a:r>
              <a:rPr lang="ru-RU" sz="1400" dirty="0">
                <a:solidFill>
                  <a:srgbClr val="000099"/>
                </a:solidFill>
              </a:rPr>
              <a:t>физической культуры и спорта </a:t>
            </a:r>
            <a:endParaRPr lang="ru-RU" sz="1400" dirty="0" smtClean="0">
              <a:solidFill>
                <a:srgbClr val="000099"/>
              </a:solidFill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</a:rPr>
              <a:t>Медицинский </a:t>
            </a:r>
            <a:r>
              <a:rPr lang="ru-RU" sz="1400" dirty="0" smtClean="0">
                <a:solidFill>
                  <a:srgbClr val="FF0000"/>
                </a:solidFill>
              </a:rPr>
              <a:t>институт, 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Институт </a:t>
            </a:r>
            <a:r>
              <a:rPr lang="ru-RU" sz="1400" dirty="0">
                <a:solidFill>
                  <a:srgbClr val="FF0000"/>
                </a:solidFill>
              </a:rPr>
              <a:t>экономики, управления и сервиса </a:t>
            </a:r>
            <a:endParaRPr lang="ru-RU" sz="1400" dirty="0" smtClean="0">
              <a:solidFill>
                <a:srgbClr val="FF0000"/>
              </a:solidFill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Факультет </a:t>
            </a:r>
            <a:r>
              <a:rPr lang="ru-RU" sz="1400" dirty="0">
                <a:solidFill>
                  <a:srgbClr val="FF0000"/>
                </a:solidFill>
              </a:rPr>
              <a:t>филологии и </a:t>
            </a:r>
            <a:r>
              <a:rPr lang="ru-RU" sz="1400" dirty="0" smtClean="0">
                <a:solidFill>
                  <a:srgbClr val="FF0000"/>
                </a:solidFill>
              </a:rPr>
              <a:t>журналистики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Педагогический </a:t>
            </a:r>
            <a:r>
              <a:rPr lang="ru-RU" sz="1400" dirty="0">
                <a:solidFill>
                  <a:srgbClr val="FF0000"/>
                </a:solidFill>
              </a:rPr>
              <a:t>институт </a:t>
            </a:r>
            <a:endParaRPr lang="ru-RU" sz="1400" dirty="0" smtClean="0">
              <a:solidFill>
                <a:srgbClr val="FF0000"/>
              </a:solidFill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Институт </a:t>
            </a:r>
            <a:r>
              <a:rPr lang="ru-RU" sz="1400" dirty="0">
                <a:solidFill>
                  <a:srgbClr val="FF0000"/>
                </a:solidFill>
              </a:rPr>
              <a:t>права и национальной </a:t>
            </a:r>
            <a:r>
              <a:rPr lang="ru-RU" sz="1400" dirty="0" smtClean="0">
                <a:solidFill>
                  <a:srgbClr val="FF0000"/>
                </a:solidFill>
              </a:rPr>
              <a:t>безопасности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Факультет </a:t>
            </a:r>
            <a:r>
              <a:rPr lang="ru-RU" sz="1400" dirty="0">
                <a:solidFill>
                  <a:srgbClr val="FF0000"/>
                </a:solidFill>
              </a:rPr>
              <a:t>культуры и искусств </a:t>
            </a:r>
            <a:endParaRPr lang="ru-RU" sz="1400" dirty="0" smtClean="0">
              <a:solidFill>
                <a:srgbClr val="FF0000"/>
              </a:solidFill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Институт естествознания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Институт </a:t>
            </a:r>
            <a:r>
              <a:rPr lang="ru-RU" sz="1400" dirty="0">
                <a:solidFill>
                  <a:srgbClr val="FF0000"/>
                </a:solidFill>
              </a:rPr>
              <a:t>военного образования</a:t>
            </a:r>
            <a:endParaRPr lang="ru-RU" sz="14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999944" y="3346120"/>
            <a:ext cx="2592288" cy="3709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/>
              <a:t>Превышение в </a:t>
            </a:r>
            <a:r>
              <a:rPr lang="ru-RU" sz="1600" b="1" dirty="0" smtClean="0">
                <a:solidFill>
                  <a:srgbClr val="C00000"/>
                </a:solidFill>
              </a:rPr>
              <a:t>84 раза!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225008" y="3326924"/>
            <a:ext cx="2592288" cy="3709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/>
              <a:t>Превышение в </a:t>
            </a:r>
            <a:r>
              <a:rPr lang="ru-RU" sz="1600" b="1" dirty="0">
                <a:solidFill>
                  <a:srgbClr val="C00000"/>
                </a:solidFill>
              </a:rPr>
              <a:t>2</a:t>
            </a:r>
            <a:r>
              <a:rPr lang="ru-RU" sz="1600" b="1" dirty="0" smtClean="0">
                <a:solidFill>
                  <a:srgbClr val="C00000"/>
                </a:solidFill>
              </a:rPr>
              <a:t> раза!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60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през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4" y="0"/>
            <a:ext cx="9139943" cy="685800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15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71470" y="97673"/>
            <a:ext cx="928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</a:rPr>
              <a:t>Рейтинг кафедр по финансированию НИД на </a:t>
            </a:r>
            <a:r>
              <a:rPr lang="ru-RU" sz="2400" b="1" dirty="0" smtClean="0">
                <a:solidFill>
                  <a:srgbClr val="000099"/>
                </a:solidFill>
              </a:rPr>
              <a:t>единицу </a:t>
            </a:r>
            <a:r>
              <a:rPr lang="ru-RU" sz="2400" b="1" dirty="0">
                <a:solidFill>
                  <a:srgbClr val="000099"/>
                </a:solidFill>
              </a:rPr>
              <a:t>НПР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6087416"/>
              </p:ext>
            </p:extLst>
          </p:nvPr>
        </p:nvGraphicFramePr>
        <p:xfrm>
          <a:off x="146700" y="529583"/>
          <a:ext cx="8839231" cy="556371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425300"/>
                <a:gridCol w="4413931"/>
              </a:tblGrid>
              <a:tr h="5215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Выше порогового значения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Ниже порогового значения</a:t>
                      </a:r>
                      <a:endParaRPr lang="ru-RU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348146">
                <a:tc>
                  <a:txBody>
                    <a:bodyPr/>
                    <a:lstStyle/>
                    <a:p>
                      <a:pPr indent="180000" algn="l" fontAlgn="b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Кафедра всеобщей истории и российской истории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общей и клинической психологии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74962">
                <a:tc>
                  <a:txBody>
                    <a:bodyPr/>
                    <a:lstStyle/>
                    <a:p>
                      <a:pPr indent="180000" algn="l" fontAlgn="b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Кафедра теоретической и экспериментальной физики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кадрового управления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42169">
                <a:tc>
                  <a:txBody>
                    <a:bodyPr/>
                    <a:lstStyle/>
                    <a:p>
                      <a:pPr indent="180000" algn="l" fontAlgn="t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общественного здоровья и здравоохранения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сценических искусств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56345">
                <a:tc>
                  <a:txBody>
                    <a:bodyPr/>
                    <a:lstStyle/>
                    <a:p>
                      <a:pPr indent="180000" algn="l" fontAlgn="t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философии и методологии науки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математического моделирования и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инф. технологий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56345">
                <a:tc>
                  <a:txBody>
                    <a:bodyPr/>
                    <a:lstStyle/>
                    <a:p>
                      <a:pPr indent="180000" algn="l" fontAlgn="t">
                        <a:lnSpc>
                          <a:spcPct val="100000"/>
                        </a:lnSpc>
                      </a:pPr>
                      <a:r>
                        <a:rPr lang="ru-RU" sz="1200" b="1" i="0" u="none" strike="noStrike" spc="-6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физического воспитания и адаптивной физической культуры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200" b="1" i="0" u="none" strike="noStrike" spc="-7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политической экономии и современных </a:t>
                      </a:r>
                      <a:r>
                        <a:rPr lang="ru-RU" sz="1200" b="1" i="0" u="none" strike="noStrike" spc="-70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бизнесс</a:t>
                      </a:r>
                      <a:r>
                        <a:rPr lang="ru-RU" sz="1200" b="1" i="0" u="none" strike="noStrike" spc="-7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процессов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74962">
                <a:tc>
                  <a:txBody>
                    <a:bodyPr/>
                    <a:lstStyle/>
                    <a:p>
                      <a:pPr indent="180000" algn="l" fontAlgn="t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госпитальной хирургии с курсом травматологии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экологии и природопользования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74962">
                <a:tc>
                  <a:txBody>
                    <a:bodyPr/>
                    <a:lstStyle/>
                    <a:p>
                      <a:pPr indent="180000" algn="l" fontAlgn="t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конституционного и международного права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200" b="1" i="0" u="none" strike="noStrike" spc="-7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медицинской биологии с курсом инфекционных болезней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23580">
                <a:tc>
                  <a:txBody>
                    <a:bodyPr/>
                    <a:lstStyle/>
                    <a:p>
                      <a:pPr indent="180000" algn="l" fontAlgn="t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международных отношений и политологии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менеджмента, маркетинга и рекламы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53119">
                <a:tc>
                  <a:txBody>
                    <a:bodyPr/>
                    <a:lstStyle/>
                    <a:p>
                      <a:pPr indent="180000" algn="l" fontAlgn="t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гражданского права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культуроведения и социокультурных проектов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56345">
                <a:tc>
                  <a:txBody>
                    <a:bodyPr/>
                    <a:lstStyle/>
                    <a:p>
                      <a:pPr indent="180000" algn="l" fontAlgn="t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финансов и банковского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дела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педагогики и образовательных технологий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56345">
                <a:tc>
                  <a:txBody>
                    <a:bodyPr/>
                    <a:lstStyle/>
                    <a:p>
                      <a:pPr indent="180000" algn="l" fontAlgn="t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русской и зарубежной литературы, журналистики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200" b="1" i="0" u="none" strike="noStrike" spc="-7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теории и методики дошкольного и начального образования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74962">
                <a:tc>
                  <a:txBody>
                    <a:bodyPr/>
                    <a:lstStyle/>
                    <a:p>
                      <a:pPr indent="180000" algn="l" fontAlgn="t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анатомии и топографической анатомии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социальной и возрастной психологии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74962">
                <a:tc>
                  <a:txBody>
                    <a:bodyPr/>
                    <a:lstStyle/>
                    <a:p>
                      <a:pPr indent="180000" algn="l" fontAlgn="t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социальной работы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профильной </a:t>
                      </a:r>
                      <a:r>
                        <a:rPr lang="ru-RU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довузовской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подготовки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74962">
                <a:tc>
                  <a:txBody>
                    <a:bodyPr/>
                    <a:lstStyle/>
                    <a:p>
                      <a:pPr indent="180000" algn="l" fontAlgn="t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дизайна и изобразительного искусства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Кафедра уголовного права и процесса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през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4" y="0"/>
            <a:ext cx="9139943" cy="685800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16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71470" y="97673"/>
            <a:ext cx="928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ОСНОВНЫЕ ЗАДАЧИ РАЗВИТИЯ ПУБЛИКАЦИННОЙ АКТИВНОСТИ 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СОТРУДНИКОВ УНИВЕРСИТЕТА</a:t>
            </a:r>
            <a:endParaRPr lang="ru-RU" sz="2400" b="1" dirty="0">
              <a:solidFill>
                <a:srgbClr val="000099"/>
              </a:solidFill>
            </a:endParaRPr>
          </a:p>
        </p:txBody>
      </p:sp>
      <p:graphicFrame>
        <p:nvGraphicFramePr>
          <p:cNvPr id="11" name="Содержимое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46793618"/>
              </p:ext>
            </p:extLst>
          </p:nvPr>
        </p:nvGraphicFramePr>
        <p:xfrm>
          <a:off x="142844" y="1032529"/>
          <a:ext cx="8858312" cy="4916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  <a:gridCol w="4429156"/>
              </a:tblGrid>
              <a:tr h="379155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и проблемы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</a:t>
                      </a:r>
                      <a:r>
                        <a:rPr lang="ru-RU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 р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ешения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10759">
                <a:tc>
                  <a:txBody>
                    <a:bodyPr/>
                    <a:lstStyle/>
                    <a:p>
                      <a:endParaRPr lang="ru-RU" sz="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</a:rPr>
                        <a:t>1. Доступ к базам </a:t>
                      </a:r>
                      <a:r>
                        <a:rPr lang="en-US" sz="1600" b="1" dirty="0" err="1" smtClean="0">
                          <a:solidFill>
                            <a:schemeClr val="dk1"/>
                          </a:solidFill>
                        </a:rPr>
                        <a:t>WoS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</a:rPr>
                        <a:t> и </a:t>
                      </a:r>
                      <a:r>
                        <a:rPr lang="en-US" sz="1600" b="1" dirty="0" smtClean="0">
                          <a:solidFill>
                            <a:schemeClr val="dk1"/>
                          </a:solidFill>
                        </a:rPr>
                        <a:t>Scopus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бесплатный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доступ к информационно-аналитическим системам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для аналитической </a:t>
                      </a:r>
                      <a:r>
                        <a:rPr lang="ru-RU" sz="1600" dirty="0" err="1" smtClean="0">
                          <a:solidFill>
                            <a:schemeClr val="dk1"/>
                          </a:solidFill>
                        </a:rPr>
                        <a:t>наукометрики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11409">
                <a:tc>
                  <a:txBody>
                    <a:bodyPr/>
                    <a:lstStyle/>
                    <a:p>
                      <a:endParaRPr lang="ru-RU" sz="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1" dirty="0" smtClean="0">
                          <a:solidFill>
                            <a:schemeClr val="dk1"/>
                          </a:solidFill>
                        </a:rPr>
                        <a:t>2. Увеличение количества и качества научных публикаций ученых вуза в журналах,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dk1"/>
                          </a:solidFill>
                        </a:rPr>
                        <a:t>индексируемых в ведущих мировых базах данных: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ориентация на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Q1/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Q2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WoS</a:t>
                      </a:r>
                      <a:endParaRPr lang="ru-RU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разработка мер поддержки публикаций ученых университета в базах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</a:rPr>
                        <a:t>WoS</a:t>
                      </a: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 и 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</a:rPr>
                        <a:t>Scopus</a:t>
                      </a: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привлечение  сторонних ученых;</a:t>
                      </a:r>
                      <a:endParaRPr lang="en-US" sz="160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прогноз</a:t>
                      </a:r>
                      <a:r>
                        <a:rPr lang="ru-RU" sz="1600" baseline="0" dirty="0" smtClean="0">
                          <a:solidFill>
                            <a:schemeClr val="dk1"/>
                          </a:solidFill>
                        </a:rPr>
                        <a:t> КБПР университета;</a:t>
                      </a:r>
                      <a:endParaRPr lang="ru-RU" sz="160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повышение количества цитирований</a:t>
                      </a:r>
                      <a:r>
                        <a:rPr lang="ru-RU" sz="1600" baseline="0" dirty="0" smtClean="0">
                          <a:solidFill>
                            <a:schemeClr val="dk1"/>
                          </a:solidFill>
                        </a:rPr>
                        <a:t> статей в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16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</a:rPr>
                        <a:t>3. Необходимость продвижения периодических изданий университета в международные базы данных </a:t>
                      </a:r>
                      <a:r>
                        <a:rPr lang="en-US" sz="1600" b="1" dirty="0" err="1" smtClean="0">
                          <a:solidFill>
                            <a:schemeClr val="dk1"/>
                          </a:solidFill>
                        </a:rPr>
                        <a:t>WoS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</a:rPr>
                        <a:t> и </a:t>
                      </a:r>
                      <a:r>
                        <a:rPr lang="en-US" sz="1600" b="1" dirty="0" smtClean="0">
                          <a:solidFill>
                            <a:schemeClr val="dk1"/>
                          </a:solidFill>
                        </a:rPr>
                        <a:t>Scopus</a:t>
                      </a:r>
                      <a:endParaRPr lang="ru-RU" sz="1600" b="1" dirty="0" smtClean="0"/>
                    </a:p>
                    <a:p>
                      <a:endParaRPr lang="ru-RU" sz="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снижение значимости «</a:t>
                      </a:r>
                      <a:r>
                        <a:rPr lang="ru-RU" sz="1600" dirty="0" err="1" smtClean="0">
                          <a:solidFill>
                            <a:schemeClr val="dk1"/>
                          </a:solidFill>
                        </a:rPr>
                        <a:t>ВАКовских</a:t>
                      </a: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» статей</a:t>
                      </a:r>
                      <a:r>
                        <a:rPr lang="ru-RU" sz="1600" baseline="0" dirty="0" smtClean="0">
                          <a:solidFill>
                            <a:schemeClr val="dk1"/>
                          </a:solidFill>
                        </a:rPr>
                        <a:t>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ориентация на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</a:rPr>
                        <a:t>WoS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и 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</a:rPr>
                        <a:t>Scopus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99137">
                <a:tc>
                  <a:txBody>
                    <a:bodyPr/>
                    <a:lstStyle/>
                    <a:p>
                      <a:endParaRPr lang="ru-RU" sz="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</a:rPr>
                        <a:t>4. Снижение значимости РИНЦ как </a:t>
                      </a:r>
                      <a:r>
                        <a:rPr lang="ru-RU" sz="1600" b="1" dirty="0" err="1" smtClean="0">
                          <a:solidFill>
                            <a:schemeClr val="dk1"/>
                          </a:solidFill>
                        </a:rPr>
                        <a:t>наукометрического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</a:rPr>
                        <a:t> инструментария</a:t>
                      </a:r>
                      <a:endParaRPr lang="ru-RU" sz="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снижение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значимости статей в РИНЦ;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отказ от массовых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сборников научных трудов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требований к монографиям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479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Рисунок 20" descr="презен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4" y="0"/>
            <a:ext cx="9139943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214290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РАСПРЕДЕЛЕНИЕ ПУБЛИКАЦИЙ В 2019 ГОДУ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17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820186800"/>
              </p:ext>
            </p:extLst>
          </p:nvPr>
        </p:nvGraphicFramePr>
        <p:xfrm>
          <a:off x="755576" y="764704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Рисунок 20" descr="презен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9" y="0"/>
            <a:ext cx="9139943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РЕЗУЛЬТАТЫ ИНТЕЛЛЕКТУАЛЬНОЙ ДЕЯТЕЛЬНОСТИ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="" xmlns:p14="http://schemas.microsoft.com/office/powerpoint/2010/main" val="761458795"/>
              </p:ext>
            </p:extLst>
          </p:nvPr>
        </p:nvGraphicFramePr>
        <p:xfrm>
          <a:off x="539552" y="952293"/>
          <a:ext cx="3744416" cy="262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="" xmlns:p14="http://schemas.microsoft.com/office/powerpoint/2010/main" val="3924284591"/>
              </p:ext>
            </p:extLst>
          </p:nvPr>
        </p:nvGraphicFramePr>
        <p:xfrm>
          <a:off x="4547947" y="927884"/>
          <a:ext cx="3607450" cy="264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577838866"/>
              </p:ext>
            </p:extLst>
          </p:nvPr>
        </p:nvGraphicFramePr>
        <p:xfrm>
          <a:off x="467544" y="3717032"/>
          <a:ext cx="3960440" cy="230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04048" y="423593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399"/>
                </a:solidFill>
              </a:rPr>
              <a:t>Поддерживается </a:t>
            </a:r>
            <a:r>
              <a:rPr lang="ru-RU" sz="2000" b="1" dirty="0" smtClean="0">
                <a:solidFill>
                  <a:srgbClr val="C00000"/>
                </a:solidFill>
              </a:rPr>
              <a:t>46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3399"/>
                </a:solidFill>
              </a:rPr>
              <a:t>патентов</a:t>
            </a:r>
            <a:endParaRPr lang="ru-RU" sz="2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23" grpId="0">
        <p:bldAsOne/>
      </p:bldGraphic>
      <p:bldGraphic spid="1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през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4" y="0"/>
            <a:ext cx="913994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14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ЗАЩИТЫ ДИССЕРТАЦИЙ СОТРУДНИКАМИ УНИВЕРСИТЕТА В 2019 г.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19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15" y="836712"/>
            <a:ext cx="8229600" cy="53285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rgbClr val="FF0000"/>
                </a:solidFill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</a:rPr>
              <a:t> докторские диссертации: </a:t>
            </a:r>
          </a:p>
          <a:p>
            <a:pPr marL="266700" indent="0" algn="ctr">
              <a:buNone/>
              <a:tabLst>
                <a:tab pos="541338" algn="l"/>
              </a:tabLst>
            </a:pPr>
            <a:r>
              <a:rPr lang="ru-RU" sz="2000" b="1" dirty="0">
                <a:solidFill>
                  <a:srgbClr val="003399"/>
                </a:solidFill>
              </a:rPr>
              <a:t>1.	</a:t>
            </a:r>
            <a:r>
              <a:rPr lang="ru-RU" sz="2000" b="1" dirty="0" err="1">
                <a:solidFill>
                  <a:srgbClr val="003399"/>
                </a:solidFill>
              </a:rPr>
              <a:t>Зеленева</a:t>
            </a:r>
            <a:r>
              <a:rPr lang="ru-RU" sz="2000" b="1" dirty="0">
                <a:solidFill>
                  <a:srgbClr val="003399"/>
                </a:solidFill>
              </a:rPr>
              <a:t> Юлия Витальевна (</a:t>
            </a:r>
            <a:r>
              <a:rPr lang="ru-RU" sz="2000" b="1" dirty="0" smtClean="0">
                <a:solidFill>
                  <a:srgbClr val="003399"/>
                </a:solidFill>
              </a:rPr>
              <a:t>д.б.н.)</a:t>
            </a:r>
            <a:endParaRPr lang="ru-RU" sz="2000" b="1" dirty="0">
              <a:solidFill>
                <a:srgbClr val="003399"/>
              </a:solidFill>
            </a:endParaRPr>
          </a:p>
          <a:p>
            <a:pPr marL="266700" indent="0" algn="ctr">
              <a:buNone/>
              <a:tabLst>
                <a:tab pos="541338" algn="l"/>
              </a:tabLst>
            </a:pPr>
            <a:r>
              <a:rPr lang="ru-RU" sz="2000" b="1" dirty="0">
                <a:solidFill>
                  <a:srgbClr val="003399"/>
                </a:solidFill>
              </a:rPr>
              <a:t>2.	</a:t>
            </a:r>
            <a:r>
              <a:rPr lang="ru-RU" sz="2000" b="1" dirty="0" err="1">
                <a:solidFill>
                  <a:srgbClr val="003399"/>
                </a:solidFill>
              </a:rPr>
              <a:t>Гузенина</a:t>
            </a:r>
            <a:r>
              <a:rPr lang="ru-RU" sz="2000" b="1" dirty="0">
                <a:solidFill>
                  <a:srgbClr val="003399"/>
                </a:solidFill>
              </a:rPr>
              <a:t> Светлана Валерьевна (</a:t>
            </a:r>
            <a:r>
              <a:rPr lang="ru-RU" sz="2000" b="1" dirty="0" err="1" smtClean="0">
                <a:solidFill>
                  <a:srgbClr val="003399"/>
                </a:solidFill>
              </a:rPr>
              <a:t>д.соц.н</a:t>
            </a:r>
            <a:r>
              <a:rPr lang="ru-RU" sz="2000" b="1" dirty="0" smtClean="0">
                <a:solidFill>
                  <a:srgbClr val="003399"/>
                </a:solidFill>
              </a:rPr>
              <a:t>.)</a:t>
            </a:r>
            <a:endParaRPr lang="ru-RU" sz="2000" b="1" dirty="0">
              <a:solidFill>
                <a:srgbClr val="003399"/>
              </a:solidFill>
            </a:endParaRPr>
          </a:p>
          <a:p>
            <a:pPr marL="266700" indent="0" algn="ctr">
              <a:buNone/>
              <a:tabLst>
                <a:tab pos="541338" algn="l"/>
              </a:tabLst>
            </a:pPr>
            <a:r>
              <a:rPr lang="ru-RU" sz="2000" b="1" dirty="0">
                <a:solidFill>
                  <a:srgbClr val="003399"/>
                </a:solidFill>
              </a:rPr>
              <a:t>3.	Ямщиков Олег Николаевич (</a:t>
            </a:r>
            <a:r>
              <a:rPr lang="ru-RU" sz="2000" b="1" dirty="0" smtClean="0">
                <a:solidFill>
                  <a:srgbClr val="003399"/>
                </a:solidFill>
              </a:rPr>
              <a:t>д.м.н.)</a:t>
            </a:r>
            <a:endParaRPr lang="ru-RU" sz="2000" b="1" dirty="0">
              <a:solidFill>
                <a:srgbClr val="003399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7 кандидатских диссертаций: </a:t>
            </a:r>
          </a:p>
          <a:p>
            <a:pPr marL="266700" indent="0" algn="ctr">
              <a:buNone/>
              <a:tabLst>
                <a:tab pos="541338" algn="l"/>
              </a:tabLst>
            </a:pPr>
            <a:r>
              <a:rPr lang="ru-RU" sz="2000" b="1" dirty="0">
                <a:solidFill>
                  <a:srgbClr val="003399"/>
                </a:solidFill>
              </a:rPr>
              <a:t>1.	Пирожкова Татьяна Сергеевна (</a:t>
            </a:r>
            <a:r>
              <a:rPr lang="ru-RU" sz="2000" b="1" dirty="0" smtClean="0">
                <a:solidFill>
                  <a:srgbClr val="003399"/>
                </a:solidFill>
              </a:rPr>
              <a:t>к.т.н.)</a:t>
            </a:r>
            <a:endParaRPr lang="ru-RU" sz="2000" b="1" dirty="0">
              <a:solidFill>
                <a:srgbClr val="003399"/>
              </a:solidFill>
            </a:endParaRPr>
          </a:p>
          <a:p>
            <a:pPr marL="266700" indent="0" algn="ctr">
              <a:buNone/>
              <a:tabLst>
                <a:tab pos="541338" algn="l"/>
              </a:tabLst>
            </a:pPr>
            <a:r>
              <a:rPr lang="ru-RU" sz="2000" b="1" dirty="0">
                <a:solidFill>
                  <a:srgbClr val="003399"/>
                </a:solidFill>
              </a:rPr>
              <a:t>2.	Головин Дмитрий Юрьевич (</a:t>
            </a:r>
            <a:r>
              <a:rPr lang="ru-RU" sz="2000" b="1" dirty="0" smtClean="0">
                <a:solidFill>
                  <a:srgbClr val="003399"/>
                </a:solidFill>
              </a:rPr>
              <a:t>к.т.н.)</a:t>
            </a:r>
            <a:endParaRPr lang="ru-RU" sz="2000" b="1" dirty="0">
              <a:solidFill>
                <a:srgbClr val="003399"/>
              </a:solidFill>
            </a:endParaRPr>
          </a:p>
          <a:p>
            <a:pPr marL="266700" indent="0" algn="ctr">
              <a:buNone/>
              <a:tabLst>
                <a:tab pos="541338" algn="l"/>
              </a:tabLst>
            </a:pPr>
            <a:r>
              <a:rPr lang="ru-RU" sz="2000" b="1" dirty="0">
                <a:solidFill>
                  <a:srgbClr val="003399"/>
                </a:solidFill>
              </a:rPr>
              <a:t>3.	</a:t>
            </a:r>
            <a:r>
              <a:rPr lang="ru-RU" sz="2000" b="1" dirty="0" err="1">
                <a:solidFill>
                  <a:srgbClr val="003399"/>
                </a:solidFill>
              </a:rPr>
              <a:t>Проскурнич</a:t>
            </a:r>
            <a:r>
              <a:rPr lang="ru-RU" sz="2000" b="1" dirty="0">
                <a:solidFill>
                  <a:srgbClr val="003399"/>
                </a:solidFill>
              </a:rPr>
              <a:t> Ольга Дмитриевна (</a:t>
            </a:r>
            <a:r>
              <a:rPr lang="ru-RU" sz="2000" b="1" dirty="0" err="1" smtClean="0">
                <a:solidFill>
                  <a:srgbClr val="003399"/>
                </a:solidFill>
              </a:rPr>
              <a:t>к.филол.н</a:t>
            </a:r>
            <a:r>
              <a:rPr lang="ru-RU" sz="2000" b="1" dirty="0" smtClean="0">
                <a:solidFill>
                  <a:srgbClr val="003399"/>
                </a:solidFill>
              </a:rPr>
              <a:t>.)</a:t>
            </a:r>
            <a:endParaRPr lang="ru-RU" sz="2000" b="1" dirty="0">
              <a:solidFill>
                <a:srgbClr val="003399"/>
              </a:solidFill>
            </a:endParaRPr>
          </a:p>
          <a:p>
            <a:pPr marL="266700" indent="0" algn="ctr">
              <a:buNone/>
              <a:tabLst>
                <a:tab pos="541338" algn="l"/>
              </a:tabLst>
            </a:pPr>
            <a:r>
              <a:rPr lang="ru-RU" sz="2000" b="1" dirty="0">
                <a:solidFill>
                  <a:srgbClr val="003399"/>
                </a:solidFill>
              </a:rPr>
              <a:t>4.	Савина Анна Владимировна (</a:t>
            </a:r>
            <a:r>
              <a:rPr lang="ru-RU" sz="2000" b="1" dirty="0" err="1" smtClean="0">
                <a:solidFill>
                  <a:srgbClr val="003399"/>
                </a:solidFill>
              </a:rPr>
              <a:t>к.ю.н</a:t>
            </a:r>
            <a:r>
              <a:rPr lang="ru-RU" sz="2000" b="1" dirty="0" smtClean="0">
                <a:solidFill>
                  <a:srgbClr val="003399"/>
                </a:solidFill>
              </a:rPr>
              <a:t>.)</a:t>
            </a:r>
            <a:endParaRPr lang="ru-RU" sz="2000" b="1" dirty="0">
              <a:solidFill>
                <a:srgbClr val="003399"/>
              </a:solidFill>
            </a:endParaRPr>
          </a:p>
          <a:p>
            <a:pPr marL="266700" indent="0" algn="ctr">
              <a:buNone/>
              <a:tabLst>
                <a:tab pos="541338" algn="l"/>
              </a:tabLst>
            </a:pPr>
            <a:r>
              <a:rPr lang="ru-RU" sz="2000" b="1" dirty="0">
                <a:solidFill>
                  <a:srgbClr val="003399"/>
                </a:solidFill>
              </a:rPr>
              <a:t>5.	</a:t>
            </a:r>
            <a:r>
              <a:rPr lang="ru-RU" sz="2000" b="1" dirty="0" err="1">
                <a:solidFill>
                  <a:srgbClr val="003399"/>
                </a:solidFill>
              </a:rPr>
              <a:t>Костякова</a:t>
            </a:r>
            <a:r>
              <a:rPr lang="ru-RU" sz="2000" b="1" dirty="0">
                <a:solidFill>
                  <a:srgbClr val="003399"/>
                </a:solidFill>
              </a:rPr>
              <a:t> Анна Алексеевна (</a:t>
            </a:r>
            <a:r>
              <a:rPr lang="ru-RU" sz="2000" b="1" dirty="0" smtClean="0">
                <a:solidFill>
                  <a:srgbClr val="003399"/>
                </a:solidFill>
              </a:rPr>
              <a:t>к.х.н.)</a:t>
            </a:r>
            <a:endParaRPr lang="ru-RU" sz="2000" b="1" dirty="0">
              <a:solidFill>
                <a:srgbClr val="003399"/>
              </a:solidFill>
            </a:endParaRPr>
          </a:p>
          <a:p>
            <a:pPr marL="266700" indent="0" algn="ctr">
              <a:buNone/>
              <a:tabLst>
                <a:tab pos="541338" algn="l"/>
              </a:tabLst>
            </a:pPr>
            <a:r>
              <a:rPr lang="ru-RU" sz="2000" b="1" dirty="0">
                <a:solidFill>
                  <a:srgbClr val="003399"/>
                </a:solidFill>
              </a:rPr>
              <a:t>6.	</a:t>
            </a:r>
            <a:r>
              <a:rPr lang="ru-RU" sz="2000" b="1" dirty="0" err="1">
                <a:solidFill>
                  <a:srgbClr val="003399"/>
                </a:solidFill>
              </a:rPr>
              <a:t>Гравина</a:t>
            </a:r>
            <a:r>
              <a:rPr lang="ru-RU" sz="2000" b="1" dirty="0">
                <a:solidFill>
                  <a:srgbClr val="003399"/>
                </a:solidFill>
              </a:rPr>
              <a:t> Ирина Викторовна (</a:t>
            </a:r>
            <a:r>
              <a:rPr lang="ru-RU" sz="2000" b="1" dirty="0" smtClean="0">
                <a:solidFill>
                  <a:srgbClr val="003399"/>
                </a:solidFill>
              </a:rPr>
              <a:t>к.ф.н.)</a:t>
            </a:r>
            <a:endParaRPr lang="ru-RU" sz="2000" b="1" dirty="0">
              <a:solidFill>
                <a:srgbClr val="003399"/>
              </a:solidFill>
            </a:endParaRPr>
          </a:p>
          <a:p>
            <a:pPr marL="266700" indent="0" algn="ctr">
              <a:buNone/>
              <a:tabLst>
                <a:tab pos="541338" algn="l"/>
              </a:tabLst>
            </a:pPr>
            <a:r>
              <a:rPr lang="ru-RU" sz="2000" b="1" dirty="0">
                <a:solidFill>
                  <a:srgbClr val="003399"/>
                </a:solidFill>
              </a:rPr>
              <a:t>7.	</a:t>
            </a:r>
            <a:r>
              <a:rPr lang="ru-RU" sz="2000" b="1" dirty="0" err="1">
                <a:solidFill>
                  <a:srgbClr val="003399"/>
                </a:solidFill>
              </a:rPr>
              <a:t>Микляев</a:t>
            </a:r>
            <a:r>
              <a:rPr lang="ru-RU" sz="2000" b="1" dirty="0">
                <a:solidFill>
                  <a:srgbClr val="003399"/>
                </a:solidFill>
              </a:rPr>
              <a:t> Станислав Валерьевич (</a:t>
            </a:r>
            <a:r>
              <a:rPr lang="ru-RU" sz="2000" b="1" dirty="0" smtClean="0">
                <a:solidFill>
                  <a:srgbClr val="003399"/>
                </a:solidFill>
              </a:rPr>
              <a:t>к.м.н.)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ез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4" y="0"/>
            <a:ext cx="9139943" cy="6858000"/>
          </a:xfrm>
          <a:prstGeom prst="rect">
            <a:avLst/>
          </a:prstGeom>
        </p:spPr>
      </p:pic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7" name="Содержимое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29451960"/>
              </p:ext>
            </p:extLst>
          </p:nvPr>
        </p:nvGraphicFramePr>
        <p:xfrm>
          <a:off x="179512" y="764704"/>
          <a:ext cx="8640960" cy="538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6480720"/>
              </a:tblGrid>
              <a:tr h="378401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Трудности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Комментарии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133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dk1"/>
                          </a:solidFill>
                        </a:rPr>
                        <a:t>1. Изменения государственной политики в области науки</a:t>
                      </a:r>
                      <a:endParaRPr lang="ru-RU" sz="1400" b="1" dirty="0" smtClean="0"/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реорганизация Министерства науки и высшего образования РФ,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смена руководства Министерства;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реализация нацпроекта «Наука»;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неопределенность ситуации с ФЗ «О научной, научно-технической и инновационной деятельности в Российской Федерации».</a:t>
                      </a:r>
                    </a:p>
                  </a:txBody>
                  <a:tcPr/>
                </a:tc>
              </a:tr>
              <a:tr h="1199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dk1"/>
                          </a:solidFill>
                        </a:rPr>
                        <a:t>2. Слабая заинтересованность бизнес-партнеров в научных исследованиях вузов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индустриальные партнеры как заказчики научной продукции;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нежелание бизнес-партнеров участвовать в конкурсе по отбору организаций на право получения субсидий на реализацию комплексных проектов по созданию высокотехнологичного производства;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ориентация на инновационные разработки.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4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dk1"/>
                          </a:solidFill>
                        </a:rPr>
                        <a:t>3. Ужесточение требований фондов по участию в конкурсах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требования к новизне научных тематик в разных фондах;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сжатые сроки подачи заявок;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повышение требований к квалификации руководителя и коллектива.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5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dk1"/>
                          </a:solidFill>
                        </a:rPr>
                        <a:t>4. Увеличение доли конкурсов для физических лиц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механизм финансирования: средства не учитываются в научных доходах вуза;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конкурсы РФФИ для физических лиц, областная администрация, международные гранты и программы.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66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5. Переход к комплексному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</a:rPr>
                        <a:t> баллу публикационной результативности (КБПР)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приоритет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WoS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и первых квартилей;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снова «удар» по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социо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-гуманитарным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исследованиям;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развертывание аналогичной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системы для вузов.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2045" y="188640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ОБЪЕКТИВНЫЕ ТРУДНОСТИ В РАЗВИТИИ ВУЗОВСКОЙ НАУКИ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050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Рисунок 20" descr="презен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4" y="0"/>
            <a:ext cx="9139943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188640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РАБОТА ДИССЕРТАЦИОННЫХ СОВЕТОВ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20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7870370"/>
              </p:ext>
            </p:extLst>
          </p:nvPr>
        </p:nvGraphicFramePr>
        <p:xfrm>
          <a:off x="714348" y="785794"/>
          <a:ext cx="7358114" cy="242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830244184"/>
              </p:ext>
            </p:extLst>
          </p:nvPr>
        </p:nvGraphicFramePr>
        <p:xfrm>
          <a:off x="539552" y="3501008"/>
          <a:ext cx="3960440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51294861"/>
              </p:ext>
            </p:extLst>
          </p:nvPr>
        </p:nvGraphicFramePr>
        <p:xfrm>
          <a:off x="4716016" y="3501008"/>
          <a:ext cx="3960440" cy="263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573896" y="3143248"/>
            <a:ext cx="2256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1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Количество защит </a:t>
            </a:r>
          </a:p>
          <a:p>
            <a:r>
              <a:rPr sz="1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докторских диссертаций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86176" y="3149082"/>
            <a:ext cx="2457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1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Количество защит </a:t>
            </a:r>
          </a:p>
          <a:p>
            <a:r>
              <a:rPr sz="1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кандидатских диссертаций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671493"/>
            <a:ext cx="33788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1400" b="1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Количество диссертационных советов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Graphic spid="1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Рисунок 20" descr="презен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4" y="0"/>
            <a:ext cx="9139943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3586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ДОКТОРАНТУРА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21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85720" y="4062906"/>
            <a:ext cx="2530986" cy="1965074"/>
            <a:chOff x="285720" y="4062906"/>
            <a:chExt cx="2530986" cy="1965074"/>
          </a:xfrm>
        </p:grpSpPr>
        <p:graphicFrame>
          <p:nvGraphicFramePr>
            <p:cNvPr id="15" name="Диаграмма 14"/>
            <p:cNvGraphicFramePr/>
            <p:nvPr>
              <p:extLst>
                <p:ext uri="{D42A27DB-BD31-4B8C-83A1-F6EECF244321}">
                  <p14:modId xmlns="" xmlns:p14="http://schemas.microsoft.com/office/powerpoint/2010/main" val="2559644027"/>
                </p:ext>
              </p:extLst>
            </p:nvPr>
          </p:nvGraphicFramePr>
          <p:xfrm>
            <a:off x="285720" y="4062906"/>
            <a:ext cx="2530986" cy="19650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547801" y="5715016"/>
              <a:ext cx="21572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Число аспирантов</a:t>
              </a:r>
              <a:endParaRPr sz="1400" b="1" smtClean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219422" y="4024806"/>
            <a:ext cx="2590799" cy="1975962"/>
            <a:chOff x="3219422" y="4024806"/>
            <a:chExt cx="2590799" cy="1975962"/>
          </a:xfrm>
        </p:grpSpPr>
        <p:graphicFrame>
          <p:nvGraphicFramePr>
            <p:cNvPr id="30" name="Диаграмма 29"/>
            <p:cNvGraphicFramePr/>
            <p:nvPr>
              <p:extLst>
                <p:ext uri="{D42A27DB-BD31-4B8C-83A1-F6EECF244321}">
                  <p14:modId xmlns="" xmlns:p14="http://schemas.microsoft.com/office/powerpoint/2010/main" val="1246342779"/>
                </p:ext>
              </p:extLst>
            </p:nvPr>
          </p:nvGraphicFramePr>
          <p:xfrm>
            <a:off x="3219422" y="4024806"/>
            <a:ext cx="2530986" cy="19650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3338627" y="5692991"/>
              <a:ext cx="2471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Выпуск</a:t>
              </a:r>
              <a:endParaRPr sz="1400" b="1" dirty="0" smtClean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20" y="785794"/>
            <a:ext cx="2764378" cy="2365626"/>
            <a:chOff x="285720" y="785794"/>
            <a:chExt cx="2764378" cy="2365626"/>
          </a:xfrm>
        </p:grpSpPr>
        <p:graphicFrame>
          <p:nvGraphicFramePr>
            <p:cNvPr id="26" name="Диаграмма 25"/>
            <p:cNvGraphicFramePr/>
            <p:nvPr>
              <p:extLst>
                <p:ext uri="{D42A27DB-BD31-4B8C-83A1-F6EECF244321}">
                  <p14:modId xmlns="" xmlns:p14="http://schemas.microsoft.com/office/powerpoint/2010/main" val="3736172957"/>
                </p:ext>
              </p:extLst>
            </p:nvPr>
          </p:nvGraphicFramePr>
          <p:xfrm>
            <a:off x="466695" y="785794"/>
            <a:ext cx="2583403" cy="23656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285720" y="2834342"/>
              <a:ext cx="27250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Число докторантов</a:t>
              </a:r>
              <a:endParaRPr lang="ru-RU" sz="1400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000760" y="2857496"/>
            <a:ext cx="2725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Выпуск с защитой</a:t>
            </a:r>
            <a:endParaRPr lang="ru-RU" sz="14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143240" y="785794"/>
            <a:ext cx="2726279" cy="2365626"/>
            <a:chOff x="3143240" y="785794"/>
            <a:chExt cx="2726279" cy="2365626"/>
          </a:xfrm>
        </p:grpSpPr>
        <p:graphicFrame>
          <p:nvGraphicFramePr>
            <p:cNvPr id="16" name="Диаграмма 15"/>
            <p:cNvGraphicFramePr/>
            <p:nvPr>
              <p:extLst>
                <p:ext uri="{D42A27DB-BD31-4B8C-83A1-F6EECF244321}">
                  <p14:modId xmlns="" xmlns:p14="http://schemas.microsoft.com/office/powerpoint/2010/main" val="2549942048"/>
                </p:ext>
              </p:extLst>
            </p:nvPr>
          </p:nvGraphicFramePr>
          <p:xfrm>
            <a:off x="3286116" y="785794"/>
            <a:ext cx="2583403" cy="23656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3143240" y="2835471"/>
              <a:ext cx="27250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Выпуск</a:t>
              </a:r>
              <a:endParaRPr lang="ru-RU" sz="14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3436623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АСПИРАНТУРА</a:t>
            </a:r>
            <a:endParaRPr lang="ru-RU" sz="2400" b="1" dirty="0">
              <a:solidFill>
                <a:srgbClr val="000099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857884" y="3714752"/>
            <a:ext cx="2726804" cy="2378544"/>
            <a:chOff x="5857884" y="3714752"/>
            <a:chExt cx="2726804" cy="2378544"/>
          </a:xfrm>
        </p:grpSpPr>
        <p:graphicFrame>
          <p:nvGraphicFramePr>
            <p:cNvPr id="32" name="Диаграмма 31"/>
            <p:cNvGraphicFramePr/>
            <p:nvPr>
              <p:extLst>
                <p:ext uri="{D42A27DB-BD31-4B8C-83A1-F6EECF244321}">
                  <p14:modId xmlns="" xmlns:p14="http://schemas.microsoft.com/office/powerpoint/2010/main" val="4114155512"/>
                </p:ext>
              </p:extLst>
            </p:nvPr>
          </p:nvGraphicFramePr>
          <p:xfrm>
            <a:off x="5857884" y="3714752"/>
            <a:ext cx="2583403" cy="2378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6146287" y="5692991"/>
              <a:ext cx="2438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Выпуск с защитой</a:t>
              </a:r>
              <a:endParaRPr lang="ru-RU" sz="1400" b="1" dirty="0"/>
            </a:p>
          </p:txBody>
        </p:sp>
      </p:grp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="" xmlns:p14="http://schemas.microsoft.com/office/powerpoint/2010/main" val="1369134463"/>
              </p:ext>
            </p:extLst>
          </p:nvPr>
        </p:nvGraphicFramePr>
        <p:xfrm>
          <a:off x="6060563" y="785794"/>
          <a:ext cx="2583403" cy="236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Рисунок 20" descr="презен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4" y="0"/>
            <a:ext cx="9139943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3586"/>
            <a:ext cx="914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НИРС: СТУДЕНЧЕСКИЕ НАУЧНЫЕ МЕРОПРИЯТИЯ</a:t>
            </a:r>
            <a:endParaRPr lang="ru-RU" sz="28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22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5720" y="1206250"/>
            <a:ext cx="2857520" cy="2365626"/>
            <a:chOff x="285720" y="1206250"/>
            <a:chExt cx="2857520" cy="2365626"/>
          </a:xfrm>
        </p:grpSpPr>
        <p:graphicFrame>
          <p:nvGraphicFramePr>
            <p:cNvPr id="8" name="Диаграмма 7"/>
            <p:cNvGraphicFramePr/>
            <p:nvPr>
              <p:extLst>
                <p:ext uri="{D42A27DB-BD31-4B8C-83A1-F6EECF244321}">
                  <p14:modId xmlns="" xmlns:p14="http://schemas.microsoft.com/office/powerpoint/2010/main" val="3050770248"/>
                </p:ext>
              </p:extLst>
            </p:nvPr>
          </p:nvGraphicFramePr>
          <p:xfrm>
            <a:off x="466695" y="1206250"/>
            <a:ext cx="2583403" cy="23656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285720" y="3254798"/>
              <a:ext cx="2857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Конкурсы на лучшую НИР</a:t>
              </a:r>
              <a:endParaRPr lang="ru-RU" sz="1400" b="1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819785" y="1277688"/>
            <a:ext cx="2824181" cy="2365626"/>
            <a:chOff x="5819785" y="1277688"/>
            <a:chExt cx="2824181" cy="2365626"/>
          </a:xfrm>
        </p:grpSpPr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="" xmlns:p14="http://schemas.microsoft.com/office/powerpoint/2010/main" val="1935579716"/>
                </p:ext>
              </p:extLst>
            </p:nvPr>
          </p:nvGraphicFramePr>
          <p:xfrm>
            <a:off x="6000760" y="1277688"/>
            <a:ext cx="2583403" cy="23656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5819785" y="3326236"/>
              <a:ext cx="2824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Студенческие конференции</a:t>
              </a:r>
              <a:endParaRPr lang="ru-RU" sz="1400" b="1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033703" y="3143248"/>
            <a:ext cx="2824181" cy="2365626"/>
            <a:chOff x="3033703" y="3143248"/>
            <a:chExt cx="2824181" cy="2365626"/>
          </a:xfrm>
        </p:grpSpPr>
        <p:graphicFrame>
          <p:nvGraphicFramePr>
            <p:cNvPr id="14" name="Диаграмма 13"/>
            <p:cNvGraphicFramePr/>
            <p:nvPr>
              <p:extLst>
                <p:ext uri="{D42A27DB-BD31-4B8C-83A1-F6EECF244321}">
                  <p14:modId xmlns="" xmlns:p14="http://schemas.microsoft.com/office/powerpoint/2010/main" val="2077409285"/>
                </p:ext>
              </p:extLst>
            </p:nvPr>
          </p:nvGraphicFramePr>
          <p:xfrm>
            <a:off x="3214678" y="3143248"/>
            <a:ext cx="2583403" cy="23656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3033703" y="5191796"/>
              <a:ext cx="2824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Выставки студенческих работ</a:t>
              </a:r>
              <a:endParaRPr lang="ru-RU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-7557" y="7452"/>
            <a:ext cx="9144032" cy="6858000"/>
            <a:chOff x="0" y="-30333"/>
            <a:chExt cx="9144032" cy="6858000"/>
          </a:xfrm>
        </p:grpSpPr>
        <p:pic>
          <p:nvPicPr>
            <p:cNvPr id="21" name="Рисунок 20" descr="презент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9" y="-30333"/>
              <a:ext cx="9139943" cy="6858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785918" y="6286520"/>
              <a:ext cx="7215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Cambria" pitchFamily="18" charset="0"/>
                </a:rPr>
                <a:t>ОТЧЕТ О НИД ЗА 2019 ГОД</a:t>
              </a:r>
              <a:endParaRPr lang="ru-RU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273586"/>
              <a:ext cx="9144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НИРС:  СТУДЕНЧЕСКИЕ ПУБЛИКАЦИИ</a:t>
              </a: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71406" y="785794"/>
              <a:ext cx="2764378" cy="2365626"/>
              <a:chOff x="71406" y="785794"/>
              <a:chExt cx="2764378" cy="2365626"/>
            </a:xfrm>
          </p:grpSpPr>
          <p:graphicFrame>
            <p:nvGraphicFramePr>
              <p:cNvPr id="8" name="Диаграмма 7"/>
              <p:cNvGraphicFramePr/>
              <p:nvPr>
                <p:extLst>
                  <p:ext uri="{D42A27DB-BD31-4B8C-83A1-F6EECF244321}">
                    <p14:modId xmlns="" xmlns:p14="http://schemas.microsoft.com/office/powerpoint/2010/main" val="1545629332"/>
                  </p:ext>
                </p:extLst>
              </p:nvPr>
            </p:nvGraphicFramePr>
            <p:xfrm>
              <a:off x="252381" y="785794"/>
              <a:ext cx="2583403" cy="236562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>
              <a:xfrm>
                <a:off x="71406" y="2834342"/>
                <a:ext cx="27250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/>
                  <a:t>Количество статей</a:t>
                </a:r>
                <a:endParaRPr lang="ru-RU" sz="1400" b="1" dirty="0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000364" y="2214554"/>
              <a:ext cx="2725093" cy="2452046"/>
              <a:chOff x="3000364" y="2214554"/>
              <a:chExt cx="2725093" cy="2452046"/>
            </a:xfrm>
          </p:grpSpPr>
          <p:graphicFrame>
            <p:nvGraphicFramePr>
              <p:cNvPr id="11" name="Диаграмма 10"/>
              <p:cNvGraphicFramePr/>
              <p:nvPr>
                <p:extLst>
                  <p:ext uri="{D42A27DB-BD31-4B8C-83A1-F6EECF244321}">
                    <p14:modId xmlns="" xmlns:p14="http://schemas.microsoft.com/office/powerpoint/2010/main" val="3467422257"/>
                  </p:ext>
                </p:extLst>
              </p:nvPr>
            </p:nvGraphicFramePr>
            <p:xfrm>
              <a:off x="3010813" y="2214554"/>
              <a:ext cx="2583403" cy="236562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5" name="TextBox 14"/>
              <p:cNvSpPr txBox="1"/>
              <p:nvPr/>
            </p:nvSpPr>
            <p:spPr>
              <a:xfrm>
                <a:off x="3000364" y="4143380"/>
                <a:ext cx="272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/>
                  <a:t>Статьи без соавторства с преподавателями</a:t>
                </a:r>
                <a:endParaRPr lang="ru-RU" sz="1400" b="1" dirty="0"/>
              </a:p>
            </p:txBody>
          </p:sp>
        </p:grpSp>
        <p:pic>
          <p:nvPicPr>
            <p:cNvPr id="16" name="Рисунок 15" descr="ДФ 3д.jpg"/>
            <p:cNvPicPr>
              <a:picLocks noChangeAspect="1"/>
            </p:cNvPicPr>
            <p:nvPr/>
          </p:nvPicPr>
          <p:blipFill>
            <a:blip r:embed="rId6" cstate="print"/>
            <a:srcRect l="9779" t="8333" r="10741" b="9375"/>
            <a:stretch>
              <a:fillRect/>
            </a:stretch>
          </p:blipFill>
          <p:spPr>
            <a:xfrm>
              <a:off x="5643570" y="1357298"/>
              <a:ext cx="3143272" cy="4198989"/>
            </a:xfrm>
            <a:prstGeom prst="rect">
              <a:avLst/>
            </a:prstGeom>
          </p:spPr>
        </p:pic>
        <p:grpSp>
          <p:nvGrpSpPr>
            <p:cNvPr id="18" name="Группа 17"/>
            <p:cNvGrpSpPr/>
            <p:nvPr/>
          </p:nvGrpSpPr>
          <p:grpSpPr>
            <a:xfrm>
              <a:off x="214282" y="3357561"/>
              <a:ext cx="2726279" cy="2308042"/>
              <a:chOff x="214282" y="3357561"/>
              <a:chExt cx="2726279" cy="2308042"/>
            </a:xfrm>
          </p:grpSpPr>
          <p:graphicFrame>
            <p:nvGraphicFramePr>
              <p:cNvPr id="14" name="Диаграмма 13"/>
              <p:cNvGraphicFramePr/>
              <p:nvPr>
                <p:extLst>
                  <p:ext uri="{D42A27DB-BD31-4B8C-83A1-F6EECF244321}">
                    <p14:modId xmlns="" xmlns:p14="http://schemas.microsoft.com/office/powerpoint/2010/main" val="755908671"/>
                  </p:ext>
                </p:extLst>
              </p:nvPr>
            </p:nvGraphicFramePr>
            <p:xfrm>
              <a:off x="357158" y="3357561"/>
              <a:ext cx="2583403" cy="230804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214282" y="5357826"/>
                <a:ext cx="27250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/>
                  <a:t>Количество зарубежных статей</a:t>
                </a:r>
                <a:endParaRPr lang="ru-RU" sz="1400" b="1" dirty="0"/>
              </a:p>
            </p:txBody>
          </p:sp>
        </p:grp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23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Рисунок 20" descr="презен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4" y="0"/>
            <a:ext cx="9139943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3586"/>
            <a:ext cx="914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НИРС:  СТУДЕНЧЕСКИЕ ГРАНТЫ И СТИПЕНДИИ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24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8602" y="785794"/>
            <a:ext cx="2725093" cy="5143536"/>
            <a:chOff x="208602" y="785794"/>
            <a:chExt cx="2725093" cy="5143536"/>
          </a:xfrm>
        </p:grpSpPr>
        <p:graphicFrame>
          <p:nvGraphicFramePr>
            <p:cNvPr id="17" name="Диаграмма 16"/>
            <p:cNvGraphicFramePr/>
            <p:nvPr>
              <p:extLst>
                <p:ext uri="{D42A27DB-BD31-4B8C-83A1-F6EECF244321}">
                  <p14:modId xmlns="" xmlns:p14="http://schemas.microsoft.com/office/powerpoint/2010/main" val="1627340623"/>
                </p:ext>
              </p:extLst>
            </p:nvPr>
          </p:nvGraphicFramePr>
          <p:xfrm>
            <a:off x="252381" y="785794"/>
            <a:ext cx="2676545" cy="5143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208602" y="4941168"/>
              <a:ext cx="27250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Количество грантов и стипендий</a:t>
              </a:r>
              <a:endParaRPr lang="ru-RU" sz="1400" b="1" dirty="0"/>
            </a:p>
          </p:txBody>
        </p:sp>
      </p:grp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600932443"/>
              </p:ext>
            </p:extLst>
          </p:nvPr>
        </p:nvGraphicFramePr>
        <p:xfrm>
          <a:off x="2928926" y="857232"/>
          <a:ext cx="5929354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ез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4" y="0"/>
            <a:ext cx="9139943" cy="6858000"/>
          </a:xfrm>
          <a:prstGeom prst="rect">
            <a:avLst/>
          </a:prstGeom>
        </p:spPr>
      </p:pic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25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ПЕРСПЕКТИВНЫЕ ЗАДАЧИ РАЗВИТИЯ НАУКИ В УНИВЕРСИТЕТЕ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="" xmlns:p14="http://schemas.microsoft.com/office/powerpoint/2010/main" val="3263285155"/>
              </p:ext>
            </p:extLst>
          </p:nvPr>
        </p:nvGraphicFramePr>
        <p:xfrm>
          <a:off x="197198" y="692696"/>
          <a:ext cx="87496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631742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 ст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76740"/>
            <a:ext cx="9144000" cy="192383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31750" contourW="12700">
              <a:bevelT w="4445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СПАСИБО ЗА ВНИМАНИЕ!</a:t>
            </a:r>
            <a:endParaRPr lang="ru-RU" sz="5400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ез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4" y="0"/>
            <a:ext cx="9139943" cy="6858000"/>
          </a:xfrm>
          <a:prstGeom prst="rect">
            <a:avLst/>
          </a:prstGeom>
        </p:spPr>
      </p:pic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8640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ЦЕЛЕВЫЕ ПОКАЗАТЕЛИ НАЦПРОЕКТА (К 2024 Г.):</a:t>
            </a:r>
            <a:r>
              <a:rPr lang="ru-RU" sz="2400" dirty="0" smtClean="0">
                <a:solidFill>
                  <a:srgbClr val="003399"/>
                </a:solidFill>
              </a:rPr>
              <a:t> </a:t>
            </a:r>
            <a:endParaRPr lang="ru-RU" sz="2400" b="1" dirty="0">
              <a:solidFill>
                <a:srgbClr val="003399"/>
              </a:solidFill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179512" y="908720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038050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ез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4" y="0"/>
            <a:ext cx="9139943" cy="6858000"/>
          </a:xfrm>
          <a:prstGeom prst="rect">
            <a:avLst/>
          </a:prstGeom>
        </p:spPr>
      </p:pic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79512" y="908720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88640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ЗАДАЧИ НАЦПРОЕКТА «НАУКА»</a:t>
            </a:r>
            <a:endParaRPr lang="ru-RU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050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ез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9" y="-20548"/>
            <a:ext cx="9139943" cy="6858000"/>
          </a:xfrm>
          <a:prstGeom prst="rect">
            <a:avLst/>
          </a:prstGeom>
        </p:spPr>
      </p:pic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1260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МЕТОДИКА РАСЧЕТА КБПР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3748"/>
            <a:ext cx="4760590" cy="146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00104"/>
            <a:ext cx="4543226" cy="85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3" y="2935038"/>
            <a:ext cx="4555293" cy="27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70" y="686452"/>
            <a:ext cx="3974405" cy="245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98" y="3140968"/>
            <a:ext cx="4219977" cy="28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6545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ез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4" y="0"/>
            <a:ext cx="9139943" cy="6858000"/>
          </a:xfrm>
          <a:prstGeom prst="rect">
            <a:avLst/>
          </a:prstGeom>
        </p:spPr>
      </p:pic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ЗНАЧЕНИЕ МЕТОДИКИ КБПР (часть 1)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="" xmlns:p14="http://schemas.microsoft.com/office/powerpoint/2010/main" val="2326194054"/>
              </p:ext>
            </p:extLst>
          </p:nvPr>
        </p:nvGraphicFramePr>
        <p:xfrm>
          <a:off x="251520" y="692696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881785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ез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3496"/>
            <a:ext cx="9139943" cy="6858000"/>
          </a:xfrm>
          <a:prstGeom prst="rect">
            <a:avLst/>
          </a:prstGeom>
        </p:spPr>
      </p:pic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7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089" y="188640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КОЭФФИЦИЕНТЫ КАЧЕСТВА СТАТЬИ/ЖУРНАЛА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99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945444"/>
              </p:ext>
            </p:extLst>
          </p:nvPr>
        </p:nvGraphicFramePr>
        <p:xfrm>
          <a:off x="827584" y="908720"/>
          <a:ext cx="727281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090"/>
                <a:gridCol w="808090"/>
                <a:gridCol w="808090"/>
                <a:gridCol w="808090"/>
                <a:gridCol w="808090"/>
                <a:gridCol w="808090"/>
                <a:gridCol w="808090"/>
                <a:gridCol w="808090"/>
                <a:gridCol w="80809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0,75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6624" y="223622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где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780928"/>
            <a:ext cx="8178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7188">
              <a:tabLst>
                <a:tab pos="358775" algn="l"/>
              </a:tabLst>
            </a:pPr>
            <a:r>
              <a:rPr lang="en-US" b="1" dirty="0" smtClean="0">
                <a:solidFill>
                  <a:srgbClr val="003399"/>
                </a:solidFill>
              </a:rPr>
              <a:t>Q1</a:t>
            </a:r>
            <a:r>
              <a:rPr lang="ru-RU" b="1" dirty="0" smtClean="0">
                <a:solidFill>
                  <a:srgbClr val="003399"/>
                </a:solidFill>
              </a:rPr>
              <a:t>, </a:t>
            </a:r>
            <a:r>
              <a:rPr lang="en-US" b="1" dirty="0" smtClean="0">
                <a:solidFill>
                  <a:srgbClr val="003399"/>
                </a:solidFill>
              </a:rPr>
              <a:t>Q</a:t>
            </a:r>
            <a:r>
              <a:rPr lang="ru-RU" b="1" dirty="0" smtClean="0">
                <a:solidFill>
                  <a:srgbClr val="003399"/>
                </a:solidFill>
              </a:rPr>
              <a:t>2, </a:t>
            </a:r>
            <a:r>
              <a:rPr lang="en-US" b="1" dirty="0" smtClean="0">
                <a:solidFill>
                  <a:srgbClr val="003399"/>
                </a:solidFill>
              </a:rPr>
              <a:t>Q</a:t>
            </a:r>
            <a:r>
              <a:rPr lang="ru-RU" b="1" dirty="0" smtClean="0">
                <a:solidFill>
                  <a:srgbClr val="003399"/>
                </a:solidFill>
              </a:rPr>
              <a:t>3, </a:t>
            </a:r>
            <a:r>
              <a:rPr lang="en-US" b="1" dirty="0" smtClean="0">
                <a:solidFill>
                  <a:srgbClr val="003399"/>
                </a:solidFill>
              </a:rPr>
              <a:t>Q</a:t>
            </a:r>
            <a:r>
              <a:rPr lang="ru-RU" b="1" dirty="0" smtClean="0">
                <a:solidFill>
                  <a:srgbClr val="003399"/>
                </a:solidFill>
              </a:rPr>
              <a:t>4 </a:t>
            </a:r>
            <a:r>
              <a:rPr lang="ru-RU" dirty="0" smtClean="0"/>
              <a:t>– публикации в изданиях, индексируемых в </a:t>
            </a:r>
            <a:r>
              <a:rPr lang="en-US" dirty="0" smtClean="0"/>
              <a:t>Web of Science </a:t>
            </a:r>
            <a:r>
              <a:rPr lang="ru-RU" dirty="0" smtClean="0"/>
              <a:t>с соответствующим квартилем;</a:t>
            </a:r>
          </a:p>
          <a:p>
            <a:pPr marL="358775" indent="-357188">
              <a:tabLst>
                <a:tab pos="358775" algn="l"/>
              </a:tabLst>
            </a:pPr>
            <a:r>
              <a:rPr lang="en-US" b="1" dirty="0" smtClean="0">
                <a:solidFill>
                  <a:srgbClr val="003399"/>
                </a:solidFill>
              </a:rPr>
              <a:t>Q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публикации </a:t>
            </a:r>
            <a:r>
              <a:rPr lang="ru-RU" dirty="0"/>
              <a:t>в </a:t>
            </a:r>
            <a:r>
              <a:rPr lang="ru-RU" dirty="0" smtClean="0"/>
              <a:t>изданиях без квартиля, но индексируемых </a:t>
            </a:r>
            <a:r>
              <a:rPr lang="ru-RU" dirty="0"/>
              <a:t>в </a:t>
            </a:r>
            <a:r>
              <a:rPr lang="en-US" dirty="0"/>
              <a:t>Web of </a:t>
            </a:r>
            <a:r>
              <a:rPr lang="en-US" dirty="0" smtClean="0"/>
              <a:t>Science</a:t>
            </a:r>
            <a:r>
              <a:rPr lang="ru-RU" dirty="0" smtClean="0"/>
              <a:t>;</a:t>
            </a:r>
          </a:p>
          <a:p>
            <a:pPr marL="358775" indent="-357188">
              <a:tabLst>
                <a:tab pos="358775" algn="l"/>
              </a:tabLst>
            </a:pPr>
            <a:r>
              <a:rPr lang="en-US" b="1" dirty="0">
                <a:solidFill>
                  <a:srgbClr val="003399"/>
                </a:solidFill>
              </a:rPr>
              <a:t>S</a:t>
            </a:r>
            <a:r>
              <a:rPr lang="ru-RU" dirty="0" smtClean="0"/>
              <a:t> </a:t>
            </a:r>
            <a:r>
              <a:rPr lang="ru-RU" dirty="0"/>
              <a:t>– публикации в </a:t>
            </a:r>
            <a:r>
              <a:rPr lang="ru-RU" dirty="0" smtClean="0"/>
              <a:t>изданиях, индексируемых в</a:t>
            </a:r>
            <a:r>
              <a:rPr lang="en-US" dirty="0" smtClean="0"/>
              <a:t> Scopus</a:t>
            </a:r>
            <a:r>
              <a:rPr lang="ru-RU" dirty="0" smtClean="0"/>
              <a:t> и неиндексируемых в </a:t>
            </a:r>
            <a:r>
              <a:rPr lang="en-US" dirty="0" err="1" smtClean="0"/>
              <a:t>WoS</a:t>
            </a:r>
            <a:r>
              <a:rPr lang="ru-RU" dirty="0" smtClean="0"/>
              <a:t>;</a:t>
            </a:r>
            <a:endParaRPr lang="en-US" dirty="0" smtClean="0"/>
          </a:p>
          <a:p>
            <a:pPr marL="358775" indent="-357188">
              <a:tabLst>
                <a:tab pos="358775" algn="l"/>
              </a:tabLst>
            </a:pPr>
            <a:r>
              <a:rPr lang="en-US" b="1" dirty="0" smtClean="0">
                <a:solidFill>
                  <a:srgbClr val="003399"/>
                </a:solidFill>
              </a:rPr>
              <a:t>R</a:t>
            </a:r>
            <a:r>
              <a:rPr lang="ru-RU" dirty="0" smtClean="0"/>
              <a:t> </a:t>
            </a:r>
            <a:r>
              <a:rPr lang="ru-RU" dirty="0"/>
              <a:t>– публикации в </a:t>
            </a:r>
            <a:r>
              <a:rPr lang="ru-RU" dirty="0" smtClean="0"/>
              <a:t>изданиях</a:t>
            </a:r>
            <a:r>
              <a:rPr lang="en-US" dirty="0" smtClean="0"/>
              <a:t> RSCI </a:t>
            </a:r>
            <a:r>
              <a:rPr lang="en-US" dirty="0" err="1" smtClean="0"/>
              <a:t>WoS</a:t>
            </a:r>
            <a:r>
              <a:rPr lang="ru-RU" dirty="0" smtClean="0"/>
              <a:t>, неиндексируемых СС </a:t>
            </a:r>
            <a:r>
              <a:rPr lang="en-US" dirty="0" err="1" smtClean="0"/>
              <a:t>WoS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Scopus</a:t>
            </a:r>
            <a:r>
              <a:rPr lang="ru-RU" dirty="0" smtClean="0"/>
              <a:t> (по данным РИНЦ);</a:t>
            </a:r>
          </a:p>
          <a:p>
            <a:pPr marL="358775" indent="-357188">
              <a:tabLst>
                <a:tab pos="358775" algn="l"/>
              </a:tabLst>
            </a:pPr>
            <a:r>
              <a:rPr lang="en-US" b="1" dirty="0">
                <a:solidFill>
                  <a:srgbClr val="003399"/>
                </a:solidFill>
              </a:rPr>
              <a:t>V</a:t>
            </a:r>
            <a:r>
              <a:rPr lang="ru-RU" dirty="0" smtClean="0"/>
              <a:t> </a:t>
            </a:r>
            <a:r>
              <a:rPr lang="ru-RU" dirty="0"/>
              <a:t>– публикации в </a:t>
            </a:r>
            <a:r>
              <a:rPr lang="ru-RU" dirty="0" smtClean="0"/>
              <a:t>журналах из Перечня ВАК;</a:t>
            </a:r>
          </a:p>
          <a:p>
            <a:pPr marL="358775" indent="-357188">
              <a:tabLst>
                <a:tab pos="358775" algn="l"/>
              </a:tabLst>
            </a:pPr>
            <a:r>
              <a:rPr lang="en-US" b="1" dirty="0" smtClean="0">
                <a:solidFill>
                  <a:srgbClr val="003399"/>
                </a:solidFill>
              </a:rPr>
              <a:t>B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монографии, зарегистрированные в Российской книжной палате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9630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ез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4" y="0"/>
            <a:ext cx="9139943" cy="6858000"/>
          </a:xfrm>
          <a:prstGeom prst="rect">
            <a:avLst/>
          </a:prstGeom>
        </p:spPr>
      </p:pic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8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ЗНАЧЕНИЕ МЕТОДИКИ КБПР (часть 2)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="" xmlns:p14="http://schemas.microsoft.com/office/powerpoint/2010/main" val="4101496286"/>
              </p:ext>
            </p:extLst>
          </p:nvPr>
        </p:nvGraphicFramePr>
        <p:xfrm>
          <a:off x="251520" y="692696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852630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ез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4" y="0"/>
            <a:ext cx="9139943" cy="6858000"/>
          </a:xfrm>
          <a:prstGeom prst="rect">
            <a:avLst/>
          </a:prstGeom>
        </p:spPr>
      </p:pic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8994" y="6278585"/>
            <a:ext cx="2133600" cy="365125"/>
          </a:xfrm>
        </p:spPr>
        <p:txBody>
          <a:bodyPr/>
          <a:lstStyle/>
          <a:p>
            <a:fld id="{4592D511-0AE2-4DA3-867A-E48ACC6CBE81}" type="slidenum">
              <a:rPr lang="ru-RU" sz="3600" b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</a:t>
            </a:fld>
            <a:endParaRPr lang="ru-RU" sz="3600" b="1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ОТЧЕТ О НИД ЗА 2019 ГОД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СУБЪЕКТИВНЫЕ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ТРУДНОСТИ В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ФИНАНСИРОВАНИИ НАУКИ</a:t>
            </a:r>
            <a:endParaRPr lang="ru-RU" sz="2400" b="1" spc="-50" dirty="0" smtClean="0">
              <a:solidFill>
                <a:srgbClr val="003399"/>
              </a:solidFill>
            </a:endParaRPr>
          </a:p>
        </p:txBody>
      </p:sp>
      <p:graphicFrame>
        <p:nvGraphicFramePr>
          <p:cNvPr id="10" name="Содержимое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72458166"/>
              </p:ext>
            </p:extLst>
          </p:nvPr>
        </p:nvGraphicFramePr>
        <p:xfrm>
          <a:off x="251535" y="908720"/>
          <a:ext cx="8640960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21"/>
                <a:gridCol w="5616639"/>
              </a:tblGrid>
              <a:tr h="342731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Трудности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Комментарии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43869"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Загруженность работоспособных научных коллективов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ограниченный перечень активных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научных коллективов;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отсутствие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времени или возможности для подачи новых заявок.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089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2. Проблема поиска индустриальных партнеров (ИП)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соответствие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требованиям Министерства;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заинтересованность ИП в результате исследования;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возможность ИП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</a:rPr>
                        <a:t>соинвестировать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проект.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83982"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Недостаточное использование потенциала научных школ и направлений, центров и лабораторий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40 научных школ и направлений, 84 научных центра и лаборатории;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устойчивых научных коллективов, реализующих проекты </a:t>
                      </a:r>
                      <a:r>
                        <a:rPr lang="ru-RU" sz="1400" dirty="0" err="1" smtClean="0">
                          <a:solidFill>
                            <a:schemeClr val="dk1"/>
                          </a:solidFill>
                        </a:rPr>
                        <a:t>Минобрнауки</a:t>
                      </a: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, фондов РНФ, РФФИ и др. не более 30;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небольшое количество научных сотрудников.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07663"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Низкая преемственность научных коллективов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недостаточная активность молодых ученых;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преимущества молодежных конкурсов.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47777"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Недостаточное использование потенциала хоздоговорной деятельности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небольшое количество хоздоговоров на выполнение НИР;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потенциал </a:t>
                      </a:r>
                      <a:r>
                        <a:rPr lang="ru-RU" sz="1400" dirty="0" err="1" smtClean="0">
                          <a:solidFill>
                            <a:schemeClr val="dk1"/>
                          </a:solidFill>
                        </a:rPr>
                        <a:t>МИПов</a:t>
                      </a: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 и НКО.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07663"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400" b="1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Низкий уровень участия в зарубежных конкурсах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уменьшение объемов финансирования из зарубежных</a:t>
                      </a:r>
                      <a:r>
                        <a:rPr lang="ru-RU" sz="1400" baseline="0" dirty="0" smtClean="0">
                          <a:solidFill>
                            <a:schemeClr val="dk1"/>
                          </a:solidFill>
                        </a:rPr>
                        <a:t> источников;</a:t>
                      </a:r>
                      <a:endParaRPr lang="ru-RU" sz="140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программы зарубежной мобильности.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38050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marL="285750" indent="-285750">
          <a:buFont typeface="Arial" panose="020B0604020202020204" pitchFamily="34" charset="0"/>
          <a:buChar char="•"/>
          <a:defRPr sz="1400" b="1" i="1" u="sng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4447</TotalTime>
  <Words>2291</Words>
  <Application>Microsoft Office PowerPoint</Application>
  <PresentationFormat>Экран (4:3)</PresentationFormat>
  <Paragraphs>453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ОТЧЕТ О НИД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ЗА ВНИМАНИЕ!</vt:lpstr>
    </vt:vector>
  </TitlesOfParts>
  <Company>ТГУ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</dc:title>
  <dc:creator>TSU</dc:creator>
  <cp:lastModifiedBy>Пользователь Windows</cp:lastModifiedBy>
  <cp:revision>489</cp:revision>
  <dcterms:created xsi:type="dcterms:W3CDTF">2014-05-21T05:18:46Z</dcterms:created>
  <dcterms:modified xsi:type="dcterms:W3CDTF">2020-06-02T12:53:44Z</dcterms:modified>
</cp:coreProperties>
</file>