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charts/chart31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Default Extension="png" ContentType="image/png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notesSlides/notesSlide22.xml" ContentType="application/vnd.openxmlformats-officedocument.presentationml.notesSlide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theme/themeOverride19.xml" ContentType="application/vnd.openxmlformats-officedocument.themeOverr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6"/>
  </p:notesMasterIdLst>
  <p:sldIdLst>
    <p:sldId id="256" r:id="rId2"/>
    <p:sldId id="294" r:id="rId3"/>
    <p:sldId id="305" r:id="rId4"/>
    <p:sldId id="306" r:id="rId5"/>
    <p:sldId id="307" r:id="rId6"/>
    <p:sldId id="292" r:id="rId7"/>
    <p:sldId id="308" r:id="rId8"/>
    <p:sldId id="297" r:id="rId9"/>
    <p:sldId id="309" r:id="rId10"/>
    <p:sldId id="261" r:id="rId11"/>
    <p:sldId id="283" r:id="rId12"/>
    <p:sldId id="300" r:id="rId13"/>
    <p:sldId id="266" r:id="rId14"/>
    <p:sldId id="284" r:id="rId15"/>
    <p:sldId id="267" r:id="rId16"/>
    <p:sldId id="271" r:id="rId17"/>
    <p:sldId id="290" r:id="rId18"/>
    <p:sldId id="270" r:id="rId19"/>
    <p:sldId id="272" r:id="rId20"/>
    <p:sldId id="302" r:id="rId21"/>
    <p:sldId id="303" r:id="rId22"/>
    <p:sldId id="304" r:id="rId23"/>
    <p:sldId id="265" r:id="rId24"/>
    <p:sldId id="273" r:id="rId25"/>
  </p:sldIdLst>
  <p:sldSz cx="9144000" cy="6858000" type="screen4x3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0080"/>
    <a:srgbClr val="003399"/>
    <a:srgbClr val="9933FF"/>
    <a:srgbClr val="CC99FF"/>
    <a:srgbClr val="66CCFF"/>
    <a:srgbClr val="9966FF"/>
    <a:srgbClr val="666699"/>
    <a:srgbClr val="9999FF"/>
    <a:srgbClr val="66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0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1.xlsx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3.xlsx"/><Relationship Id="rId1" Type="http://schemas.openxmlformats.org/officeDocument/2006/relationships/themeOverride" Target="../theme/themeOverride4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4.xlsx"/><Relationship Id="rId1" Type="http://schemas.openxmlformats.org/officeDocument/2006/relationships/themeOverride" Target="../theme/themeOverride5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5.xlsx"/><Relationship Id="rId1" Type="http://schemas.openxmlformats.org/officeDocument/2006/relationships/themeOverride" Target="../theme/themeOverride6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7.xlsx"/><Relationship Id="rId1" Type="http://schemas.openxmlformats.org/officeDocument/2006/relationships/themeOverride" Target="../theme/themeOverride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8.xlsx"/><Relationship Id="rId1" Type="http://schemas.openxmlformats.org/officeDocument/2006/relationships/themeOverride" Target="../theme/themeOverride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9.xlsx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0.xlsx"/><Relationship Id="rId1" Type="http://schemas.openxmlformats.org/officeDocument/2006/relationships/themeOverride" Target="../theme/themeOverride1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1.xlsx"/><Relationship Id="rId1" Type="http://schemas.openxmlformats.org/officeDocument/2006/relationships/themeOverride" Target="../theme/themeOverride1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2.xlsx"/><Relationship Id="rId1" Type="http://schemas.openxmlformats.org/officeDocument/2006/relationships/themeOverride" Target="../theme/themeOverride12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4.xlsx"/><Relationship Id="rId1" Type="http://schemas.openxmlformats.org/officeDocument/2006/relationships/themeOverride" Target="../theme/themeOverride13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5.xlsx"/><Relationship Id="rId1" Type="http://schemas.openxmlformats.org/officeDocument/2006/relationships/themeOverride" Target="../theme/themeOverride14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6.xlsx"/><Relationship Id="rId1" Type="http://schemas.openxmlformats.org/officeDocument/2006/relationships/themeOverride" Target="../theme/themeOverride15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7.xlsx"/><Relationship Id="rId1" Type="http://schemas.openxmlformats.org/officeDocument/2006/relationships/themeOverride" Target="../theme/themeOverride16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8.xlsx"/><Relationship Id="rId1" Type="http://schemas.openxmlformats.org/officeDocument/2006/relationships/themeOverride" Target="../theme/themeOverride17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9.xlsx"/><Relationship Id="rId1" Type="http://schemas.openxmlformats.org/officeDocument/2006/relationships/themeOverride" Target="../theme/themeOverride18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1.xlsx"/><Relationship Id="rId1" Type="http://schemas.openxmlformats.org/officeDocument/2006/relationships/themeOverride" Target="../theme/themeOverride19.xm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351346741266933"/>
          <c:y val="9.7075950254106064E-2"/>
          <c:w val="0.69528329869815508"/>
          <c:h val="0.764976198279691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-9.7797408906012987E-4"/>
                  <c:y val="-4.0079435833833887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150" b="1" baseline="0"/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Общий объем финансирования (тыс.руб.)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126137.4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3399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5.0760616661024514E-2"/>
                  <c:y val="-4.0251509661043954E-2"/>
                </c:manualLayout>
              </c:layout>
              <c:tx>
                <c:rich>
                  <a:bodyPr/>
                  <a:lstStyle/>
                  <a:p>
                    <a:r>
                      <a:rPr lang="ru-RU" sz="1150" b="1" i="0" u="none" strike="noStrike" baseline="0" dirty="0" smtClean="0">
                        <a:solidFill>
                          <a:srgbClr val="FF0000"/>
                        </a:solidFill>
                      </a:rPr>
                      <a:t>169 712,3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</c:dLbl>
            <c:numFmt formatCode="#,##0.0" sourceLinked="0"/>
            <c:txPr>
              <a:bodyPr/>
              <a:lstStyle/>
              <a:p>
                <a:pPr>
                  <a:defRPr sz="1150" b="1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Общий объем финансирования 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169712.3</c:v>
                </c:pt>
              </c:numCache>
            </c:numRef>
          </c:val>
        </c:ser>
        <c:gapWidth val="176"/>
        <c:gapDepth val="60"/>
        <c:shape val="box"/>
        <c:axId val="153122304"/>
        <c:axId val="153120768"/>
        <c:axId val="0"/>
      </c:bar3DChart>
      <c:catAx>
        <c:axId val="153122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baseline="0"/>
            </a:pPr>
            <a:endParaRPr lang="ru-RU"/>
          </a:p>
        </c:txPr>
        <c:crossAx val="153120768"/>
        <c:crosses val="autoZero"/>
        <c:auto val="1"/>
        <c:lblAlgn val="ctr"/>
        <c:lblOffset val="100"/>
      </c:catAx>
      <c:valAx>
        <c:axId val="153120768"/>
        <c:scaling>
          <c:orientation val="minMax"/>
          <c:max val="170000"/>
          <c:min val="10000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3122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341385797642969"/>
          <c:y val="0.30954180509050366"/>
          <c:w val="0.22693148389955145"/>
          <c:h val="0.16928787000789394"/>
        </c:manualLayout>
      </c:layout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133007804270929"/>
          <c:y val="4.1092827239251124E-2"/>
          <c:w val="0.81866992195729049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3.0946838117023971E-2"/>
                  <c:y val="-3.990782862761452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Количество патентов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3.6573535956482141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Количество патентов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dLbls>
          <c:showVal val="1"/>
        </c:dLbls>
        <c:shape val="box"/>
        <c:axId val="156348416"/>
        <c:axId val="156349952"/>
        <c:axId val="0"/>
      </c:bar3DChart>
      <c:catAx>
        <c:axId val="156348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 baseline="0"/>
            </a:pPr>
            <a:endParaRPr lang="ru-RU"/>
          </a:p>
        </c:txPr>
        <c:crossAx val="156349952"/>
        <c:crosses val="autoZero"/>
        <c:auto val="1"/>
        <c:lblAlgn val="ctr"/>
        <c:lblOffset val="100"/>
      </c:catAx>
      <c:valAx>
        <c:axId val="156349952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6348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8127269534260476E-2"/>
          <c:y val="0.86292766057472736"/>
          <c:w val="0.87137289321784261"/>
          <c:h val="0.13688389191942354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7213326436385232"/>
          <c:y val="5.8119090941160113E-2"/>
          <c:w val="0.82786673563614754"/>
          <c:h val="0.616146413013096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Количество заявок на патенты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Количество заявок на патенты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dLbls>
          <c:showVal val="1"/>
        </c:dLbls>
        <c:shape val="box"/>
        <c:axId val="156179072"/>
        <c:axId val="156328320"/>
        <c:axId val="0"/>
      </c:bar3DChart>
      <c:catAx>
        <c:axId val="1561790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 baseline="0"/>
            </a:pPr>
            <a:endParaRPr lang="ru-RU"/>
          </a:p>
        </c:txPr>
        <c:crossAx val="156328320"/>
        <c:crossesAt val="0"/>
        <c:auto val="1"/>
        <c:lblAlgn val="ctr"/>
        <c:lblOffset val="100"/>
      </c:catAx>
      <c:valAx>
        <c:axId val="156328320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6179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753280839895014"/>
          <c:y val="0.8307955875278259"/>
          <c:w val="0.69108033028718163"/>
          <c:h val="0.1627115732558418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Госзадание</c:v>
                </c:pt>
                <c:pt idx="1">
                  <c:v>ФЦП и ВП</c:v>
                </c:pt>
                <c:pt idx="2">
                  <c:v>Гранты</c:v>
                </c:pt>
                <c:pt idx="3">
                  <c:v>Хоздоговоры</c:v>
                </c:pt>
                <c:pt idx="4">
                  <c:v>Собственные средства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27446.5</c:v>
                </c:pt>
                <c:pt idx="1">
                  <c:v>25346.2</c:v>
                </c:pt>
                <c:pt idx="2">
                  <c:v>10000</c:v>
                </c:pt>
                <c:pt idx="3">
                  <c:v>25789.9</c:v>
                </c:pt>
                <c:pt idx="4">
                  <c:v>13843.5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spPr>
            <a:ln w="47625">
              <a:solidFill>
                <a:srgbClr val="3830A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rgbClr val="4036B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9444444444444445E-2"/>
                  <c:y val="-6.746031746031747E-2"/>
                </c:manualLayout>
              </c:layout>
              <c:showVal val="1"/>
            </c:dLbl>
            <c:dLbl>
              <c:idx val="1"/>
              <c:layout>
                <c:manualLayout>
                  <c:x val="-2.0833333333333412E-2"/>
                  <c:y val="-6.3492063492063502E-2"/>
                </c:manualLayout>
              </c:layout>
              <c:showVal val="1"/>
            </c:dLbl>
            <c:dLbl>
              <c:idx val="2"/>
              <c:layout>
                <c:manualLayout>
                  <c:x val="-2.2222222222222202E-2"/>
                  <c:y val="-6.3492063492063502E-2"/>
                </c:manualLayout>
              </c:layout>
              <c:showVal val="1"/>
            </c:dLbl>
            <c:dLbl>
              <c:idx val="3"/>
              <c:layout>
                <c:manualLayout>
                  <c:x val="-2.7777777777779077E-2"/>
                  <c:y val="-7.1428571428571425E-2"/>
                </c:manualLayout>
              </c:layout>
              <c:showVal val="1"/>
            </c:dLbl>
            <c:dLbl>
              <c:idx val="4"/>
              <c:layout>
                <c:manualLayout>
                  <c:x val="-2.7777777777779077E-2"/>
                  <c:y val="-5.9523809523809507E-2"/>
                </c:manualLayout>
              </c:layout>
              <c:showVal val="1"/>
            </c:dLbl>
            <c:dLbl>
              <c:idx val="5"/>
              <c:layout>
                <c:manualLayout>
                  <c:x val="-2.7777777777779077E-2"/>
                  <c:y val="-5.9524434445694524E-2"/>
                </c:manualLayout>
              </c:layout>
              <c:showVal val="1"/>
            </c:dLbl>
            <c:dLbl>
              <c:idx val="6"/>
              <c:layout>
                <c:manualLayout>
                  <c:x val="-3.1944444444444442E-2"/>
                  <c:y val="-6.3492063492063502E-2"/>
                </c:manualLayout>
              </c:layout>
              <c:showVal val="1"/>
            </c:dLbl>
            <c:dLbl>
              <c:idx val="7"/>
              <c:layout>
                <c:manualLayout>
                  <c:x val="-3.4722222222222224E-2"/>
                  <c:y val="-5.9523809523809507E-2"/>
                </c:manualLayout>
              </c:layout>
              <c:showVal val="1"/>
            </c:dLbl>
            <c:dLbl>
              <c:idx val="8"/>
              <c:layout>
                <c:manualLayout>
                  <c:x val="-2.3611111111111211E-2"/>
                  <c:y val="5.9523809523809507E-2"/>
                </c:manualLayout>
              </c:layout>
              <c:showVal val="1"/>
            </c:dLbl>
            <c:dLbl>
              <c:idx val="9"/>
              <c:layout>
                <c:manualLayout>
                  <c:x val="-3.4722222222222224E-2"/>
                  <c:y val="-6.746031746031747E-2"/>
                </c:manualLayout>
              </c:layout>
              <c:showVal val="1"/>
            </c:dLbl>
            <c:dLbl>
              <c:idx val="10"/>
              <c:layout>
                <c:manualLayout>
                  <c:x val="-2.7777777777779077E-2"/>
                  <c:y val="5.9523809523809507E-2"/>
                </c:manualLayout>
              </c:layout>
              <c:showVal val="1"/>
            </c:dLbl>
            <c:dLbl>
              <c:idx val="11"/>
              <c:layout>
                <c:manualLayout>
                  <c:x val="-3.1944444444444442E-2"/>
                  <c:y val="-6.746031746031747E-2"/>
                </c:manualLayout>
              </c:layout>
              <c:showVal val="1"/>
            </c:dLbl>
            <c:dLbl>
              <c:idx val="12"/>
              <c:layout>
                <c:manualLayout>
                  <c:x val="-3.0555555555555659E-2"/>
                  <c:y val="-6.3492063492063516E-2"/>
                </c:manualLayout>
              </c:layout>
              <c:showVal val="1"/>
            </c:dLbl>
            <c:dLbl>
              <c:idx val="13"/>
              <c:layout>
                <c:manualLayout>
                  <c:x val="-2.9166666666666771E-2"/>
                  <c:y val="5.9523809523809507E-2"/>
                </c:manualLayout>
              </c:layout>
              <c:showVal val="1"/>
            </c:dLbl>
            <c:dLbl>
              <c:idx val="14"/>
              <c:layout>
                <c:manualLayout>
                  <c:x val="-3.1944444444444442E-2"/>
                  <c:y val="-6.746031746031747E-2"/>
                </c:manualLayout>
              </c:layout>
              <c:showVal val="1"/>
            </c:dLbl>
            <c:dLbl>
              <c:idx val="15"/>
              <c:layout>
                <c:manualLayout>
                  <c:x val="-5.5555555555555455E-2"/>
                  <c:y val="5.158730158730157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dLbl>
              <c:idx val="16"/>
              <c:layout>
                <c:manualLayout>
                  <c:x val="-1.2500000000000001E-2"/>
                  <c:y val="-9.92063492063502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149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Лист1!$B$1:$L$1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Лист1!$B$2:$L$2</c:f>
              <c:numCache>
                <c:formatCode>General</c:formatCode>
                <c:ptCount val="11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 formatCode="0">
                  <c:v>5</c:v>
                </c:pt>
                <c:pt idx="8" formatCode="0">
                  <c:v>4</c:v>
                </c:pt>
                <c:pt idx="9" formatCode="0">
                  <c:v>3</c:v>
                </c:pt>
                <c:pt idx="10" formatCode="0">
                  <c:v>4</c:v>
                </c:pt>
              </c:numCache>
            </c:numRef>
          </c:val>
        </c:ser>
        <c:marker val="1"/>
        <c:axId val="155967488"/>
        <c:axId val="155969024"/>
      </c:lineChart>
      <c:catAx>
        <c:axId val="155967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55969024"/>
        <c:crosses val="autoZero"/>
        <c:auto val="1"/>
        <c:lblAlgn val="ctr"/>
        <c:lblOffset val="100"/>
      </c:catAx>
      <c:valAx>
        <c:axId val="155969024"/>
        <c:scaling>
          <c:orientation val="minMax"/>
          <c:max val="12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5967488"/>
        <c:crosses val="autoZero"/>
        <c:crossBetween val="between"/>
        <c:majorUnit val="2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spPr>
            <a:ln w="47625">
              <a:solidFill>
                <a:srgbClr val="3830A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rgbClr val="3830A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5"/>
              <c:layout>
                <c:manualLayout>
                  <c:x val="-5.0125326472434756E-2"/>
                  <c:y val="8.0664294187426322E-2"/>
                </c:manualLayout>
              </c:layout>
              <c:showVal val="1"/>
            </c:dLbl>
            <c:dLbl>
              <c:idx val="6"/>
              <c:layout>
                <c:manualLayout>
                  <c:x val="-3.3416884314956502E-3"/>
                  <c:y val="2.8469750889679814E-2"/>
                </c:manualLayout>
              </c:layout>
              <c:showVal val="1"/>
            </c:dLbl>
            <c:dLbl>
              <c:idx val="8"/>
              <c:layout>
                <c:manualLayout>
                  <c:x val="-2.3391819020469634E-2"/>
                  <c:y val="-8.066429418742632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Лист1!$B$1:$L$1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Лист1!$B$2:$L$2</c:f>
              <c:numCache>
                <c:formatCode>General</c:formatCode>
                <c:ptCount val="11"/>
                <c:pt idx="0">
                  <c:v>13</c:v>
                </c:pt>
                <c:pt idx="1">
                  <c:v>21</c:v>
                </c:pt>
                <c:pt idx="2">
                  <c:v>8</c:v>
                </c:pt>
                <c:pt idx="3">
                  <c:v>10</c:v>
                </c:pt>
                <c:pt idx="4">
                  <c:v>13</c:v>
                </c:pt>
                <c:pt idx="5">
                  <c:v>8</c:v>
                </c:pt>
                <c:pt idx="6">
                  <c:v>8</c:v>
                </c:pt>
                <c:pt idx="7" formatCode="0">
                  <c:v>10</c:v>
                </c:pt>
                <c:pt idx="8" formatCode="0">
                  <c:v>4</c:v>
                </c:pt>
                <c:pt idx="9" formatCode="0">
                  <c:v>3</c:v>
                </c:pt>
                <c:pt idx="10" formatCode="0">
                  <c:v>5</c:v>
                </c:pt>
              </c:numCache>
            </c:numRef>
          </c:val>
        </c:ser>
        <c:marker val="1"/>
        <c:axId val="156541696"/>
        <c:axId val="156543232"/>
      </c:lineChart>
      <c:catAx>
        <c:axId val="156541696"/>
        <c:scaling>
          <c:orientation val="minMax"/>
        </c:scaling>
        <c:axPos val="b"/>
        <c:tickLblPos val="nextTo"/>
        <c:txPr>
          <a:bodyPr rot="-3000000"/>
          <a:lstStyle/>
          <a:p>
            <a:pPr>
              <a:defRPr sz="1200" b="1" baseline="0"/>
            </a:pPr>
            <a:endParaRPr lang="ru-RU"/>
          </a:p>
        </c:txPr>
        <c:crossAx val="156543232"/>
        <c:crosses val="autoZero"/>
        <c:auto val="1"/>
        <c:lblAlgn val="ctr"/>
        <c:lblOffset val="100"/>
      </c:catAx>
      <c:valAx>
        <c:axId val="1565432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65416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spPr>
            <a:ln w="47625">
              <a:solidFill>
                <a:srgbClr val="3830A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rgbClr val="3830A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3"/>
              <c:layout>
                <c:manualLayout>
                  <c:x val="-7.7777777777777779E-2"/>
                  <c:y val="6.7388688327316745E-2"/>
                </c:manualLayout>
              </c:layout>
              <c:showVal val="1"/>
            </c:dLbl>
            <c:dLbl>
              <c:idx val="4"/>
              <c:layout>
                <c:manualLayout>
                  <c:x val="-3.333333333333334E-2"/>
                  <c:y val="-3.8507821901323715E-2"/>
                </c:manualLayout>
              </c:layout>
              <c:showVal val="1"/>
            </c:dLbl>
            <c:dLbl>
              <c:idx val="8"/>
              <c:layout>
                <c:manualLayout>
                  <c:x val="-6.666666666666668E-2"/>
                  <c:y val="7.2202166064981949E-2"/>
                </c:manualLayout>
              </c:layout>
              <c:showVal val="1"/>
            </c:dLbl>
            <c:dLbl>
              <c:idx val="9"/>
              <c:layout>
                <c:manualLayout>
                  <c:x val="-3.333333333333334E-2"/>
                  <c:y val="-8.6642599277978335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Лист1!$B$1:$L$1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Лист1!$B$2:$L$2</c:f>
              <c:numCache>
                <c:formatCode>General</c:formatCode>
                <c:ptCount val="11"/>
                <c:pt idx="0">
                  <c:v>179</c:v>
                </c:pt>
                <c:pt idx="1">
                  <c:v>256</c:v>
                </c:pt>
                <c:pt idx="2">
                  <c:v>197</c:v>
                </c:pt>
                <c:pt idx="3">
                  <c:v>118</c:v>
                </c:pt>
                <c:pt idx="4">
                  <c:v>116</c:v>
                </c:pt>
                <c:pt idx="5">
                  <c:v>90</c:v>
                </c:pt>
                <c:pt idx="6">
                  <c:v>27</c:v>
                </c:pt>
                <c:pt idx="7" formatCode="0">
                  <c:v>69</c:v>
                </c:pt>
                <c:pt idx="8" formatCode="0">
                  <c:v>27</c:v>
                </c:pt>
                <c:pt idx="9" formatCode="0">
                  <c:v>26</c:v>
                </c:pt>
                <c:pt idx="10" formatCode="0">
                  <c:v>22</c:v>
                </c:pt>
              </c:numCache>
            </c:numRef>
          </c:val>
        </c:ser>
        <c:marker val="1"/>
        <c:axId val="156603904"/>
        <c:axId val="156605440"/>
      </c:lineChart>
      <c:catAx>
        <c:axId val="156603904"/>
        <c:scaling>
          <c:orientation val="minMax"/>
        </c:scaling>
        <c:axPos val="b"/>
        <c:tickLblPos val="nextTo"/>
        <c:txPr>
          <a:bodyPr rot="-3000000"/>
          <a:lstStyle/>
          <a:p>
            <a:pPr>
              <a:defRPr sz="1200" b="1"/>
            </a:pPr>
            <a:endParaRPr lang="ru-RU"/>
          </a:p>
        </c:txPr>
        <c:crossAx val="156605440"/>
        <c:crosses val="autoZero"/>
        <c:auto val="1"/>
        <c:lblAlgn val="ctr"/>
        <c:lblOffset val="100"/>
      </c:catAx>
      <c:valAx>
        <c:axId val="156605440"/>
        <c:scaling>
          <c:orientation val="minMax"/>
          <c:max val="3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66039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Госзадание</c:v>
                </c:pt>
                <c:pt idx="1">
                  <c:v>ФЦП и ВП</c:v>
                </c:pt>
                <c:pt idx="2">
                  <c:v>Гранты</c:v>
                </c:pt>
                <c:pt idx="3">
                  <c:v>Хоздоговоры</c:v>
                </c:pt>
                <c:pt idx="4">
                  <c:v>Собственные средства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27446.5</c:v>
                </c:pt>
                <c:pt idx="1">
                  <c:v>25346.2</c:v>
                </c:pt>
                <c:pt idx="2">
                  <c:v>10000</c:v>
                </c:pt>
                <c:pt idx="3">
                  <c:v>25789.9</c:v>
                </c:pt>
                <c:pt idx="4">
                  <c:v>13843.5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351346741266933"/>
          <c:y val="9.7075950254106022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1.4625150854342923E-2"/>
                  <c:y val="-3.591711460991588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аспирантов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3.9386884876211538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аспирантов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202</c:v>
                </c:pt>
              </c:numCache>
            </c:numRef>
          </c:val>
        </c:ser>
        <c:dLbls>
          <c:showVal val="1"/>
        </c:dLbls>
        <c:shape val="box"/>
        <c:axId val="163304576"/>
        <c:axId val="163306112"/>
        <c:axId val="0"/>
      </c:bar3DChart>
      <c:catAx>
        <c:axId val="163304576"/>
        <c:scaling>
          <c:orientation val="minMax"/>
        </c:scaling>
        <c:delete val="1"/>
        <c:axPos val="b"/>
        <c:numFmt formatCode="General" sourceLinked="1"/>
        <c:tickLblPos val="none"/>
        <c:crossAx val="163306112"/>
        <c:crosses val="autoZero"/>
        <c:auto val="1"/>
        <c:lblAlgn val="ctr"/>
        <c:lblOffset val="100"/>
      </c:catAx>
      <c:valAx>
        <c:axId val="163306112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3304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597867392392478"/>
          <c:y val="7.9032138229909024E-2"/>
          <c:w val="0.2776435744804594"/>
          <c:h val="0.27084940646730299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351346741266933"/>
          <c:y val="9.7075950254106022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1.4625150854342923E-2"/>
                  <c:y val="-3.591711460991588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3.9386884876211538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</c:ser>
        <c:dLbls>
          <c:showVal val="1"/>
        </c:dLbls>
        <c:shape val="box"/>
        <c:axId val="163837440"/>
        <c:axId val="163838976"/>
        <c:axId val="0"/>
      </c:bar3DChart>
      <c:catAx>
        <c:axId val="163837440"/>
        <c:scaling>
          <c:orientation val="minMax"/>
        </c:scaling>
        <c:delete val="1"/>
        <c:axPos val="b"/>
        <c:numFmt formatCode="General" sourceLinked="1"/>
        <c:tickLblPos val="none"/>
        <c:crossAx val="163838976"/>
        <c:crosses val="autoZero"/>
        <c:auto val="1"/>
        <c:lblAlgn val="ctr"/>
        <c:lblOffset val="100"/>
      </c:catAx>
      <c:valAx>
        <c:axId val="163838976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3837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5978673923925"/>
          <c:y val="7.9032138229909024E-2"/>
          <c:w val="0.2776435744804594"/>
          <c:h val="0.27084940646730299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Val val="1"/>
        </c:dLbls>
        <c:shape val="box"/>
        <c:axId val="163680640"/>
        <c:axId val="163682176"/>
        <c:axId val="0"/>
      </c:bar3DChart>
      <c:catAx>
        <c:axId val="163680640"/>
        <c:scaling>
          <c:orientation val="minMax"/>
        </c:scaling>
        <c:delete val="1"/>
        <c:axPos val="b"/>
        <c:numFmt formatCode="General" sourceLinked="1"/>
        <c:tickLblPos val="none"/>
        <c:crossAx val="163682176"/>
        <c:crosses val="autoZero"/>
        <c:auto val="1"/>
        <c:lblAlgn val="ctr"/>
        <c:lblOffset val="100"/>
      </c:catAx>
      <c:valAx>
        <c:axId val="163682176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3680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22"/>
          <c:w val="0.29167458580795197"/>
          <c:h val="0.22498875056247736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spPr>
            <a:ln w="47625">
              <a:solidFill>
                <a:srgbClr val="00009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rgbClr val="0000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3.6111111111111212E-2"/>
                  <c:y val="-5.9523809523809507E-2"/>
                </c:manualLayout>
              </c:layout>
              <c:showVal val="1"/>
            </c:dLbl>
            <c:dLbl>
              <c:idx val="1"/>
              <c:layout>
                <c:manualLayout>
                  <c:x val="-3.7500000000000006E-2"/>
                  <c:y val="3.968253968253968E-2"/>
                </c:manualLayout>
              </c:layout>
              <c:showVal val="1"/>
            </c:dLbl>
            <c:dLbl>
              <c:idx val="2"/>
              <c:layout>
                <c:manualLayout>
                  <c:x val="-4.4444553805774292E-2"/>
                  <c:y val="-4.7619047619047623E-2"/>
                </c:manualLayout>
              </c:layout>
              <c:showVal val="1"/>
            </c:dLbl>
            <c:dLbl>
              <c:idx val="3"/>
              <c:layout>
                <c:manualLayout>
                  <c:x val="-3.7500000000000006E-2"/>
                  <c:y val="4.7619047619047623E-2"/>
                </c:manualLayout>
              </c:layout>
              <c:showVal val="1"/>
            </c:dLbl>
            <c:dLbl>
              <c:idx val="4"/>
              <c:layout>
                <c:manualLayout>
                  <c:x val="-3.7500000000000006E-2"/>
                  <c:y val="-5.9523809523809507E-2"/>
                </c:manualLayout>
              </c:layout>
              <c:showVal val="1"/>
            </c:dLbl>
            <c:dLbl>
              <c:idx val="5"/>
              <c:layout>
                <c:manualLayout>
                  <c:x val="-3.7500000000000006E-2"/>
                  <c:y val="5.5555555555555455E-2"/>
                </c:manualLayout>
              </c:layout>
              <c:showVal val="1"/>
            </c:dLbl>
            <c:dLbl>
              <c:idx val="6"/>
              <c:layout>
                <c:manualLayout>
                  <c:x val="-3.7500218722659892E-2"/>
                  <c:y val="-4.7619047619047623E-2"/>
                </c:manualLayout>
              </c:layout>
              <c:showVal val="1"/>
            </c:dLbl>
            <c:dLbl>
              <c:idx val="7"/>
              <c:layout>
                <c:manualLayout>
                  <c:x val="-2.7777777777778002E-2"/>
                  <c:y val="-7.5396825396825434E-2"/>
                </c:manualLayout>
              </c:layout>
              <c:showVal val="1"/>
            </c:dLbl>
            <c:dLbl>
              <c:idx val="8"/>
              <c:layout>
                <c:manualLayout>
                  <c:x val="-2.0833333333333395E-2"/>
                  <c:y val="-9.5238095238095247E-2"/>
                </c:manualLayout>
              </c:layout>
              <c:showVal val="1"/>
            </c:dLbl>
            <c:dLbl>
              <c:idx val="9"/>
              <c:layout>
                <c:manualLayout>
                  <c:x val="-2.3611111111111211E-2"/>
                  <c:y val="5.9523497062867164E-2"/>
                </c:manualLayout>
              </c:layout>
              <c:showVal val="1"/>
            </c:dLbl>
            <c:dLbl>
              <c:idx val="10"/>
              <c:layout>
                <c:manualLayout>
                  <c:x val="-8.333442694663561E-3"/>
                  <c:y val="3.1745719285089416E-2"/>
                </c:manualLayout>
              </c:layout>
              <c:showVal val="1"/>
            </c:dLbl>
            <c:dLbl>
              <c:idx val="11"/>
              <c:layout>
                <c:manualLayout>
                  <c:x val="-9.7223315835520529E-3"/>
                  <c:y val="3.968253968253968E-2"/>
                </c:manualLayout>
              </c:layout>
              <c:showVal val="1"/>
            </c:dLbl>
            <c:dLbl>
              <c:idx val="12"/>
              <c:layout>
                <c:manualLayout>
                  <c:x val="-8.3333333333333367E-3"/>
                  <c:y val="4.3650793650793704E-2"/>
                </c:manualLayout>
              </c:layout>
              <c:showVal val="1"/>
            </c:dLbl>
            <c:dLbl>
              <c:idx val="13"/>
              <c:layout>
                <c:manualLayout>
                  <c:x val="-2.7777777777778304E-3"/>
                  <c:y val="2.7777777777779095E-2"/>
                </c:manualLayout>
              </c:layout>
              <c:showVal val="1"/>
            </c:dLbl>
            <c:dLbl>
              <c:idx val="14"/>
              <c:layout>
                <c:manualLayout>
                  <c:x val="-2.7777777777778043E-3"/>
                  <c:y val="2.3809211348581431E-2"/>
                </c:manualLayout>
              </c:layout>
              <c:showVal val="1"/>
            </c:dLbl>
            <c:dLbl>
              <c:idx val="15"/>
              <c:layout>
                <c:manualLayout>
                  <c:x val="-8.3334426946634291E-3"/>
                  <c:y val="6.746031746031747E-2"/>
                </c:manualLayout>
              </c:layout>
              <c:showVal val="1"/>
            </c:dLbl>
            <c:dLbl>
              <c:idx val="16"/>
              <c:layout>
                <c:manualLayout>
                  <c:x val="5.5555555555555558E-3"/>
                  <c:y val="3.9682539682540296E-3"/>
                </c:manualLayout>
              </c:layout>
              <c:showVal val="1"/>
            </c:dLbl>
            <c:dLbl>
              <c:idx val="17"/>
              <c:layout>
                <c:manualLayout>
                  <c:x val="-1.2499999999999878E-2"/>
                  <c:y val="5.5555555555555455E-2"/>
                </c:manualLayout>
              </c:layout>
              <c:showVal val="1"/>
            </c:dLbl>
            <c:dLbl>
              <c:idx val="18"/>
              <c:layout>
                <c:manualLayout>
                  <c:x val="-8.3333333333333367E-3"/>
                  <c:y val="-3.968253968253968E-2"/>
                </c:manualLayout>
              </c:layout>
              <c:showVal val="1"/>
            </c:dLbl>
            <c:dLbl>
              <c:idx val="19"/>
              <c:layout>
                <c:manualLayout>
                  <c:x val="-2.7777777777777853E-2"/>
                  <c:y val="5.1587301587301577E-2"/>
                </c:manualLayout>
              </c:layout>
              <c:showVal val="1"/>
            </c:dLbl>
            <c:dLbl>
              <c:idx val="20"/>
              <c:layout>
                <c:manualLayout>
                  <c:x val="-1.5277777777777781E-2"/>
                  <c:y val="3.9682539682539791E-2"/>
                </c:manualLayout>
              </c:layout>
              <c:showVal val="1"/>
            </c:dLbl>
            <c:dLbl>
              <c:idx val="21"/>
              <c:layout>
                <c:manualLayout>
                  <c:x val="-6.1111111111111123E-2"/>
                  <c:y val="-5.5555555555555455E-2"/>
                </c:manualLayout>
              </c:layout>
              <c:showVal val="1"/>
            </c:dLbl>
            <c:dLbl>
              <c:idx val="22"/>
              <c:layout>
                <c:manualLayout>
                  <c:x val="-1.3888888888888914E-2"/>
                  <c:y val="4.76190476190476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126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137,4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23"/>
              <c:layout>
                <c:manualLayout>
                  <c:x val="-4.5833442694663072E-2"/>
                  <c:y val="-1.587301587301587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169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712,3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Лист1!$B$1:$Y$1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Лист1!$B$2:$Y$2</c:f>
              <c:numCache>
                <c:formatCode>0.0</c:formatCode>
                <c:ptCount val="24"/>
                <c:pt idx="0">
                  <c:v>405.3</c:v>
                </c:pt>
                <c:pt idx="1">
                  <c:v>925.3</c:v>
                </c:pt>
                <c:pt idx="2">
                  <c:v>1395</c:v>
                </c:pt>
                <c:pt idx="3">
                  <c:v>2341.6999999999998</c:v>
                </c:pt>
                <c:pt idx="4">
                  <c:v>3439.9</c:v>
                </c:pt>
                <c:pt idx="5">
                  <c:v>4052</c:v>
                </c:pt>
                <c:pt idx="6">
                  <c:v>6075.2</c:v>
                </c:pt>
                <c:pt idx="7">
                  <c:v>8324.7000000000007</c:v>
                </c:pt>
                <c:pt idx="8">
                  <c:v>14112.3</c:v>
                </c:pt>
                <c:pt idx="9">
                  <c:v>20103.099999999973</c:v>
                </c:pt>
                <c:pt idx="10">
                  <c:v>21325.8</c:v>
                </c:pt>
                <c:pt idx="11">
                  <c:v>33624</c:v>
                </c:pt>
                <c:pt idx="12">
                  <c:v>44675.9</c:v>
                </c:pt>
                <c:pt idx="13">
                  <c:v>52339.4</c:v>
                </c:pt>
                <c:pt idx="14">
                  <c:v>69445.7</c:v>
                </c:pt>
                <c:pt idx="15">
                  <c:v>103934.2</c:v>
                </c:pt>
                <c:pt idx="16">
                  <c:v>110354.6</c:v>
                </c:pt>
                <c:pt idx="17">
                  <c:v>140963.9</c:v>
                </c:pt>
                <c:pt idx="18">
                  <c:v>144838.5</c:v>
                </c:pt>
                <c:pt idx="19" formatCode="General">
                  <c:v>90226.1</c:v>
                </c:pt>
                <c:pt idx="20" formatCode="General">
                  <c:v>113778.6</c:v>
                </c:pt>
                <c:pt idx="21" formatCode="General">
                  <c:v>121166.6</c:v>
                </c:pt>
                <c:pt idx="22" formatCode="General">
                  <c:v>126137.4</c:v>
                </c:pt>
                <c:pt idx="23" formatCode="#,##0.00">
                  <c:v>169712.3</c:v>
                </c:pt>
              </c:numCache>
            </c:numRef>
          </c:val>
        </c:ser>
        <c:marker val="1"/>
        <c:axId val="152029824"/>
        <c:axId val="152035712"/>
      </c:lineChart>
      <c:catAx>
        <c:axId val="152029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0" i="0" baseline="0"/>
            </a:pPr>
            <a:endParaRPr lang="ru-RU"/>
          </a:p>
        </c:txPr>
        <c:crossAx val="152035712"/>
        <c:crosses val="autoZero"/>
        <c:auto val="1"/>
        <c:lblAlgn val="ctr"/>
        <c:lblOffset val="100"/>
      </c:catAx>
      <c:valAx>
        <c:axId val="15203571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20298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351346741266933"/>
          <c:y val="9.7075950254106022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Val val="1"/>
        </c:dLbls>
        <c:shape val="box"/>
        <c:axId val="163703808"/>
        <c:axId val="163799808"/>
        <c:axId val="0"/>
      </c:bar3DChart>
      <c:catAx>
        <c:axId val="163703808"/>
        <c:scaling>
          <c:orientation val="minMax"/>
        </c:scaling>
        <c:delete val="1"/>
        <c:axPos val="b"/>
        <c:numFmt formatCode="General" sourceLinked="1"/>
        <c:tickLblPos val="none"/>
        <c:crossAx val="163799808"/>
        <c:crosses val="autoZero"/>
        <c:auto val="1"/>
        <c:lblAlgn val="ctr"/>
        <c:lblOffset val="100"/>
      </c:catAx>
      <c:valAx>
        <c:axId val="163799808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3703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14"/>
          <c:w val="0.29167458580795169"/>
          <c:h val="0.22498875056247725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351346741266933"/>
          <c:y val="9.7075950254106022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 с защитой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 с защитой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Val val="1"/>
        </c:dLbls>
        <c:shape val="box"/>
        <c:axId val="163899264"/>
        <c:axId val="163900800"/>
        <c:axId val="0"/>
      </c:bar3DChart>
      <c:catAx>
        <c:axId val="163899264"/>
        <c:scaling>
          <c:orientation val="minMax"/>
        </c:scaling>
        <c:delete val="1"/>
        <c:axPos val="b"/>
        <c:numFmt formatCode="General" sourceLinked="1"/>
        <c:tickLblPos val="none"/>
        <c:crossAx val="163900800"/>
        <c:crosses val="autoZero"/>
        <c:auto val="1"/>
        <c:lblAlgn val="ctr"/>
        <c:lblOffset val="100"/>
      </c:catAx>
      <c:valAx>
        <c:axId val="163900800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3899264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7031109741685676"/>
          <c:y val="0.18861857284287728"/>
          <c:w val="0.29167458580795219"/>
          <c:h val="0.22498875056247744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351346741266933"/>
          <c:y val="9.7075950254106022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 с защитой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Выпуск с защитой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Val val="1"/>
        </c:dLbls>
        <c:shape val="box"/>
        <c:axId val="164115200"/>
        <c:axId val="164116736"/>
        <c:axId val="0"/>
      </c:bar3DChart>
      <c:catAx>
        <c:axId val="164115200"/>
        <c:scaling>
          <c:orientation val="minMax"/>
        </c:scaling>
        <c:delete val="1"/>
        <c:axPos val="b"/>
        <c:numFmt formatCode="General" sourceLinked="1"/>
        <c:tickLblPos val="none"/>
        <c:crossAx val="164116736"/>
        <c:crosses val="autoZero"/>
        <c:auto val="1"/>
        <c:lblAlgn val="ctr"/>
        <c:lblOffset val="100"/>
      </c:catAx>
      <c:valAx>
        <c:axId val="164116736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4115200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7031109741685676"/>
          <c:y val="0.18861857284287717"/>
          <c:w val="0.29167458580795186"/>
          <c:h val="0.224988750562477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Госзадание</c:v>
                </c:pt>
                <c:pt idx="1">
                  <c:v>ФЦП и ВП</c:v>
                </c:pt>
                <c:pt idx="2">
                  <c:v>Гранты</c:v>
                </c:pt>
                <c:pt idx="3">
                  <c:v>Хоздоговоры</c:v>
                </c:pt>
                <c:pt idx="4">
                  <c:v>Собственные средства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27446.5</c:v>
                </c:pt>
                <c:pt idx="1">
                  <c:v>25346.2</c:v>
                </c:pt>
                <c:pt idx="2">
                  <c:v>10000</c:v>
                </c:pt>
                <c:pt idx="3">
                  <c:v>25789.9</c:v>
                </c:pt>
                <c:pt idx="4">
                  <c:v>13843.5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dLbls>
          <c:showVal val="1"/>
        </c:dLbls>
        <c:shape val="box"/>
        <c:axId val="164016896"/>
        <c:axId val="164018432"/>
        <c:axId val="0"/>
      </c:bar3DChart>
      <c:catAx>
        <c:axId val="164016896"/>
        <c:scaling>
          <c:orientation val="minMax"/>
        </c:scaling>
        <c:delete val="1"/>
        <c:axPos val="b"/>
        <c:numFmt formatCode="General" sourceLinked="1"/>
        <c:tickLblPos val="none"/>
        <c:crossAx val="164018432"/>
        <c:crosses val="autoZero"/>
        <c:auto val="1"/>
        <c:lblAlgn val="ctr"/>
        <c:lblOffset val="100"/>
      </c:catAx>
      <c:valAx>
        <c:axId val="164018432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4016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28"/>
          <c:w val="0.29167458580795219"/>
          <c:h val="0.22498875056247744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dLbls>
          <c:showVal val="1"/>
        </c:dLbls>
        <c:shape val="box"/>
        <c:axId val="164457088"/>
        <c:axId val="164512128"/>
        <c:axId val="0"/>
      </c:bar3DChart>
      <c:catAx>
        <c:axId val="164457088"/>
        <c:scaling>
          <c:orientation val="minMax"/>
        </c:scaling>
        <c:delete val="1"/>
        <c:axPos val="b"/>
        <c:numFmt formatCode="General" sourceLinked="1"/>
        <c:tickLblPos val="none"/>
        <c:crossAx val="164512128"/>
        <c:crosses val="autoZero"/>
        <c:auto val="1"/>
        <c:lblAlgn val="ctr"/>
        <c:lblOffset val="100"/>
      </c:catAx>
      <c:valAx>
        <c:axId val="164512128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4457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34"/>
          <c:w val="0.29167458580795247"/>
          <c:h val="0.2249887505624775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dLbls>
          <c:showVal val="1"/>
        </c:dLbls>
        <c:shape val="box"/>
        <c:axId val="164888960"/>
        <c:axId val="164891264"/>
        <c:axId val="0"/>
      </c:bar3DChart>
      <c:catAx>
        <c:axId val="164888960"/>
        <c:scaling>
          <c:orientation val="minMax"/>
        </c:scaling>
        <c:delete val="1"/>
        <c:axPos val="b"/>
        <c:numFmt formatCode="General" sourceLinked="1"/>
        <c:tickLblPos val="none"/>
        <c:crossAx val="164891264"/>
        <c:crosses val="autoZero"/>
        <c:auto val="1"/>
        <c:lblAlgn val="ctr"/>
        <c:lblOffset val="100"/>
      </c:catAx>
      <c:valAx>
        <c:axId val="164891264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4888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39"/>
          <c:w val="0.29167458580795269"/>
          <c:h val="0.22498875056247764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733</c:v>
                </c:pt>
              </c:numCache>
            </c:numRef>
          </c:val>
        </c:ser>
        <c:dLbls>
          <c:showVal val="1"/>
        </c:dLbls>
        <c:shape val="box"/>
        <c:axId val="165418112"/>
        <c:axId val="165419648"/>
        <c:axId val="0"/>
      </c:bar3DChart>
      <c:catAx>
        <c:axId val="165418112"/>
        <c:scaling>
          <c:orientation val="minMax"/>
        </c:scaling>
        <c:delete val="1"/>
        <c:axPos val="b"/>
        <c:numFmt formatCode="General" sourceLinked="1"/>
        <c:tickLblPos val="none"/>
        <c:crossAx val="165419648"/>
        <c:crosses val="autoZero"/>
        <c:auto val="1"/>
        <c:lblAlgn val="ctr"/>
        <c:lblOffset val="100"/>
      </c:catAx>
      <c:valAx>
        <c:axId val="165419648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5418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31"/>
          <c:w val="0.29167458580795236"/>
          <c:h val="0.2249887505624774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290</c:v>
                </c:pt>
              </c:numCache>
            </c:numRef>
          </c:val>
        </c:ser>
        <c:dLbls>
          <c:showVal val="1"/>
        </c:dLbls>
        <c:shape val="box"/>
        <c:axId val="164185216"/>
        <c:axId val="164186752"/>
        <c:axId val="0"/>
      </c:bar3DChart>
      <c:catAx>
        <c:axId val="164185216"/>
        <c:scaling>
          <c:orientation val="minMax"/>
        </c:scaling>
        <c:delete val="1"/>
        <c:axPos val="b"/>
        <c:numFmt formatCode="General" sourceLinked="1"/>
        <c:tickLblPos val="none"/>
        <c:crossAx val="164186752"/>
        <c:crosses val="autoZero"/>
        <c:auto val="1"/>
        <c:lblAlgn val="ctr"/>
        <c:lblOffset val="100"/>
      </c:catAx>
      <c:valAx>
        <c:axId val="164186752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4185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36"/>
          <c:w val="0.29167458580795258"/>
          <c:h val="0.22498875056247758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dLbls>
          <c:showVal val="1"/>
        </c:dLbls>
        <c:shape val="box"/>
        <c:axId val="164261888"/>
        <c:axId val="164263424"/>
        <c:axId val="0"/>
      </c:bar3DChart>
      <c:catAx>
        <c:axId val="164261888"/>
        <c:scaling>
          <c:orientation val="minMax"/>
        </c:scaling>
        <c:delete val="1"/>
        <c:axPos val="b"/>
        <c:numFmt formatCode="General" sourceLinked="1"/>
        <c:tickLblPos val="none"/>
        <c:crossAx val="164263424"/>
        <c:crosses val="autoZero"/>
        <c:auto val="1"/>
        <c:lblAlgn val="ctr"/>
        <c:lblOffset val="100"/>
      </c:catAx>
      <c:valAx>
        <c:axId val="164263424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426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42"/>
          <c:w val="0.29167458580795286"/>
          <c:h val="0.22498875056247769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20"/>
    </c:view3D>
    <c:plotArea>
      <c:layout>
        <c:manualLayout>
          <c:layoutTarget val="inner"/>
          <c:xMode val="edge"/>
          <c:yMode val="edge"/>
          <c:x val="7.0777023858873802E-3"/>
          <c:y val="0.24603290810256864"/>
          <c:w val="0.78369528560113322"/>
          <c:h val="0.480126389053830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noFill/>
            </a:ln>
          </c:spPr>
          <c:explosion val="5"/>
          <c:dPt>
            <c:idx val="0"/>
            <c:explosion val="0"/>
            <c:spPr>
              <a:solidFill>
                <a:srgbClr val="666699"/>
              </a:solidFill>
              <a:ln>
                <a:noFill/>
              </a:ln>
            </c:spPr>
          </c:dPt>
          <c:dPt>
            <c:idx val="1"/>
            <c:spPr>
              <a:solidFill>
                <a:srgbClr val="9966FF"/>
              </a:solidFill>
              <a:ln>
                <a:noFill/>
              </a:ln>
            </c:spPr>
          </c:dPt>
          <c:dPt>
            <c:idx val="2"/>
            <c:explosion val="2"/>
            <c:spPr>
              <a:solidFill>
                <a:srgbClr val="9933FF"/>
              </a:solidFill>
              <a:ln>
                <a:noFill/>
              </a:ln>
            </c:spPr>
          </c:dPt>
          <c:dPt>
            <c:idx val="3"/>
            <c:explosion val="2"/>
          </c:dPt>
          <c:dPt>
            <c:idx val="4"/>
            <c:explosion val="0"/>
          </c:dPt>
          <c:dPt>
            <c:idx val="5"/>
            <c:spPr>
              <a:solidFill>
                <a:srgbClr val="66CCFF"/>
              </a:solidFill>
              <a:ln>
                <a:noFill/>
              </a:ln>
            </c:spPr>
          </c:dPt>
          <c:dPt>
            <c:idx val="7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</c:spPr>
          </c:dPt>
          <c:dPt>
            <c:idx val="8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c:spPr>
          </c:dPt>
          <c:dPt>
            <c:idx val="11"/>
            <c:spPr>
              <a:solidFill>
                <a:srgbClr val="9999FF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6.4527109587041109E-2"/>
                  <c:y val="8.6555546301913991E-2"/>
                </c:manualLayout>
              </c:layout>
              <c:showVal val="1"/>
            </c:dLbl>
            <c:dLbl>
              <c:idx val="1"/>
              <c:layout>
                <c:manualLayout>
                  <c:x val="-0.14327955106291848"/>
                  <c:y val="1.3649005998512903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7.2190573959522095E-2"/>
                  <c:y val="-0.18900331412914606"/>
                </c:manualLayout>
              </c:layout>
              <c:spPr/>
              <c:txPr>
                <a:bodyPr anchor="ctr" anchorCtr="0"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6.2932161789804528E-2"/>
                  <c:y val="-0.14066670128070788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4"/>
              <c:layout>
                <c:manualLayout>
                  <c:x val="-7.9462676135874197E-2"/>
                  <c:y val="0.15900738080544635"/>
                </c:manualLayout>
              </c:layout>
              <c:showVal val="1"/>
            </c:dLbl>
            <c:dLbl>
              <c:idx val="5"/>
              <c:layout>
                <c:manualLayout>
                  <c:x val="-6.2147280619908582E-2"/>
                  <c:y val="8.9224079803717507E-2"/>
                </c:manualLayout>
              </c:layout>
              <c:showVal val="1"/>
            </c:dLbl>
            <c:dLbl>
              <c:idx val="6"/>
              <c:layout>
                <c:manualLayout>
                  <c:x val="-5.7789409436439974E-2"/>
                  <c:y val="3.4877711960765882E-2"/>
                </c:manualLayout>
              </c:layout>
              <c:showVal val="1"/>
            </c:dLbl>
            <c:dLbl>
              <c:idx val="7"/>
              <c:layout>
                <c:manualLayout>
                  <c:x val="-4.9789091470039834E-2"/>
                  <c:y val="-1.1119818826855803E-2"/>
                </c:manualLayout>
              </c:layout>
              <c:showVal val="1"/>
            </c:dLbl>
            <c:dLbl>
              <c:idx val="8"/>
              <c:layout>
                <c:manualLayout>
                  <c:x val="-4.0574263846787424E-2"/>
                  <c:y val="-4.7023407338850513E-2"/>
                </c:manualLayout>
              </c:layout>
              <c:showVal val="1"/>
            </c:dLbl>
            <c:dLbl>
              <c:idx val="9"/>
              <c:layout>
                <c:manualLayout>
                  <c:x val="-3.2845279832076052E-2"/>
                  <c:y val="-9.7083674101600112E-2"/>
                </c:manualLayout>
              </c:layout>
              <c:showVal val="1"/>
            </c:dLbl>
            <c:dLbl>
              <c:idx val="10"/>
              <c:layout>
                <c:manualLayout>
                  <c:x val="-3.1929749101685889E-2"/>
                  <c:y val="-0.16125253115176599"/>
                </c:manualLayout>
              </c:layout>
              <c:showVal val="1"/>
            </c:dLbl>
            <c:dLbl>
              <c:idx val="12"/>
              <c:layout>
                <c:manualLayout>
                  <c:x val="5.8021981395030404E-2"/>
                  <c:y val="9.979541707770844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  <c:leaderLines>
              <c:spPr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c:spPr>
            </c:leaderLines>
          </c:dLbls>
          <c:cat>
            <c:strRef>
              <c:f>Лист1!$A$2:$A$10</c:f>
              <c:strCache>
                <c:ptCount val="9"/>
                <c:pt idx="0">
                  <c:v>ГЗ</c:v>
                </c:pt>
                <c:pt idx="1">
                  <c:v>ФЦП ИР</c:v>
                </c:pt>
                <c:pt idx="2">
                  <c:v>РНФ</c:v>
                </c:pt>
                <c:pt idx="3">
                  <c:v>РФФИ</c:v>
                </c:pt>
                <c:pt idx="4">
                  <c:v>Грант Президента РФ</c:v>
                </c:pt>
                <c:pt idx="5">
                  <c:v>Обл. гранты</c:v>
                </c:pt>
                <c:pt idx="6">
                  <c:v>Междун. гранты</c:v>
                </c:pt>
                <c:pt idx="7">
                  <c:v>Х/д</c:v>
                </c:pt>
                <c:pt idx="8">
                  <c:v>Собств. ср-ва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17.2</c:v>
                </c:pt>
                <c:pt idx="1">
                  <c:v>60</c:v>
                </c:pt>
                <c:pt idx="2">
                  <c:v>32.9</c:v>
                </c:pt>
                <c:pt idx="3">
                  <c:v>23.7</c:v>
                </c:pt>
                <c:pt idx="4">
                  <c:v>0.60000000000000064</c:v>
                </c:pt>
                <c:pt idx="5">
                  <c:v>1.8</c:v>
                </c:pt>
                <c:pt idx="6">
                  <c:v>3.3</c:v>
                </c:pt>
                <c:pt idx="7">
                  <c:v>13.3</c:v>
                </c:pt>
                <c:pt idx="8">
                  <c:v>16.7</c:v>
                </c:pt>
              </c:numCache>
            </c:numRef>
          </c:val>
        </c:ser>
        <c:dLbls>
          <c:showPercent val="1"/>
        </c:dLbls>
      </c:pie3DChart>
      <c:spPr>
        <a:ln>
          <a:noFill/>
        </a:ln>
      </c:spPr>
    </c:plotArea>
    <c:legend>
      <c:legendPos val="r"/>
      <c:layout>
        <c:manualLayout>
          <c:xMode val="edge"/>
          <c:yMode val="edge"/>
          <c:x val="0.6701370029752306"/>
          <c:y val="2.7535268123148309E-3"/>
          <c:w val="0.31527966129915996"/>
          <c:h val="0.98588393837034849"/>
        </c:manualLayout>
      </c:layout>
      <c:txPr>
        <a:bodyPr/>
        <a:lstStyle/>
        <a:p>
          <a:pPr>
            <a:defRPr sz="1150" b="1" baseline="0"/>
          </a:pPr>
          <a:endParaRPr lang="ru-RU"/>
        </a:p>
      </c:txPr>
    </c:legend>
    <c:plotVisOnly val="1"/>
    <c:dispBlanksAs val="zero"/>
  </c:chart>
  <c:spPr>
    <a:effectLst>
      <a:outerShdw blurRad="50800" dist="38100" algn="l" rotWithShape="0">
        <a:prstClr val="black">
          <a:alpha val="40000"/>
        </a:prstClr>
      </a:outerShdw>
    </a:effectLst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Госзадание</c:v>
                </c:pt>
                <c:pt idx="1">
                  <c:v>ФЦП и ВП</c:v>
                </c:pt>
                <c:pt idx="2">
                  <c:v>Гранты</c:v>
                </c:pt>
                <c:pt idx="3">
                  <c:v>Хоздоговоры</c:v>
                </c:pt>
                <c:pt idx="4">
                  <c:v>Собственные средства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27446.5</c:v>
                </c:pt>
                <c:pt idx="1">
                  <c:v>25346.2</c:v>
                </c:pt>
                <c:pt idx="2">
                  <c:v>10000</c:v>
                </c:pt>
                <c:pt idx="3">
                  <c:v>25789.9</c:v>
                </c:pt>
                <c:pt idx="4">
                  <c:v>13843.5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14400618099460291"/>
          <c:y val="9.7075784591478101E-2"/>
          <c:w val="0.69528329869813565"/>
          <c:h val="0.705114455338269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effectLst/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94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27000" h="127000"/>
            </a:sp3d>
          </c:spPr>
          <c:dLbls>
            <c:dLbl>
              <c:idx val="0"/>
              <c:layout>
                <c:manualLayout>
                  <c:x val="4.5013582715670332E-2"/>
                  <c:y val="-3.5917045764852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Число докторантов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dLbls>
          <c:showVal val="1"/>
        </c:dLbls>
        <c:shape val="box"/>
        <c:axId val="164336768"/>
        <c:axId val="164338304"/>
        <c:axId val="0"/>
      </c:bar3DChart>
      <c:catAx>
        <c:axId val="164336768"/>
        <c:scaling>
          <c:orientation val="minMax"/>
        </c:scaling>
        <c:delete val="1"/>
        <c:axPos val="b"/>
        <c:numFmt formatCode="General" sourceLinked="1"/>
        <c:tickLblPos val="none"/>
        <c:crossAx val="164338304"/>
        <c:crosses val="autoZero"/>
        <c:auto val="1"/>
        <c:lblAlgn val="ctr"/>
        <c:lblOffset val="100"/>
      </c:catAx>
      <c:valAx>
        <c:axId val="164338304"/>
        <c:scaling>
          <c:orientation val="minMax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433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1109741685676"/>
          <c:y val="0.18861857284287736"/>
          <c:w val="0.29167458580795258"/>
          <c:h val="0.22498875056247758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title>
      <c:tx>
        <c:rich>
          <a:bodyPr/>
          <a:lstStyle/>
          <a:p>
            <a:pPr>
              <a:defRPr/>
            </a:pPr>
            <a:r>
              <a:rPr lang="ru-RU" sz="1400" dirty="0" smtClean="0"/>
              <a:t>Распределение грантов</a:t>
            </a:r>
            <a:r>
              <a:rPr lang="ru-RU" sz="1400" baseline="0" dirty="0" smtClean="0"/>
              <a:t> и </a:t>
            </a:r>
          </a:p>
          <a:p>
            <a:pPr>
              <a:defRPr/>
            </a:pPr>
            <a:r>
              <a:rPr lang="ru-RU" sz="1400" baseline="0" dirty="0" smtClean="0"/>
              <a:t>стипендий по видам</a:t>
            </a:r>
            <a:endParaRPr lang="ru-RU" sz="1400" dirty="0" smtClean="0"/>
          </a:p>
        </c:rich>
      </c:tx>
      <c:layout>
        <c:manualLayout>
          <c:xMode val="edge"/>
          <c:yMode val="edge"/>
          <c:x val="0.12933584333133091"/>
          <c:y val="0.12441627215932195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6911237223423149E-2"/>
          <c:y val="0.11537130713890752"/>
          <c:w val="0.55657524166175443"/>
          <c:h val="0.807490604122312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5903749379780672E-2"/>
                  <c:y val="6.4600259334453292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-5.6628428661874364E-3"/>
                  <c:y val="-4.5216204132031132E-2"/>
                </c:manualLayout>
              </c:layout>
              <c:showVal val="1"/>
            </c:dLbl>
            <c:dLbl>
              <c:idx val="6"/>
              <c:layout>
                <c:manualLayout>
                  <c:x val="5.4384507991933279E-3"/>
                  <c:y val="-1.799745054404199E-2"/>
                </c:manualLayout>
              </c:layout>
              <c:showVal val="1"/>
            </c:dLbl>
            <c:dLbl>
              <c:idx val="8"/>
              <c:layout>
                <c:manualLayout>
                  <c:x val="1.3525419463907911E-2"/>
                  <c:y val="4.8391072280172115E-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Стипендии Ученого совета ТГУ</c:v>
                </c:pt>
                <c:pt idx="1">
                  <c:v>Городские именные стипендии</c:v>
                </c:pt>
                <c:pt idx="2">
                  <c:v>Областные именные стипендии Администрации области и областной Думы</c:v>
                </c:pt>
                <c:pt idx="3">
                  <c:v> Фонда Михаила Прохорова «Академическая мобильность»</c:v>
                </c:pt>
                <c:pt idx="4">
                  <c:v>Государственные стипендии Правительства РФ</c:v>
                </c:pt>
                <c:pt idx="5">
                  <c:v>Стипендии Президента РФ</c:v>
                </c:pt>
                <c:pt idx="6">
                  <c:v>Стипендии Президента РФ по приоритетным направлениям</c:v>
                </c:pt>
                <c:pt idx="7">
                  <c:v>Стипендии Правительства РФ  по приоритетным направлениям</c:v>
                </c:pt>
                <c:pt idx="8">
                  <c:v>Гранты аспирантам Администрации Тамбовской области и областной Думы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</c:v>
                </c:pt>
                <c:pt idx="1">
                  <c:v>7</c:v>
                </c:pt>
                <c:pt idx="2">
                  <c:v>13</c:v>
                </c:pt>
                <c:pt idx="3">
                  <c:v>3</c:v>
                </c:pt>
                <c:pt idx="4">
                  <c:v>8</c:v>
                </c:pt>
                <c:pt idx="5">
                  <c:v>8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7681265020385764"/>
          <c:y val="6.5528776993922622E-2"/>
          <c:w val="0.40850862949248684"/>
          <c:h val="0.88975738630997792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Госзадание</c:v>
                </c:pt>
                <c:pt idx="1">
                  <c:v>ФЦП и ВП</c:v>
                </c:pt>
                <c:pt idx="2">
                  <c:v>Гранты</c:v>
                </c:pt>
                <c:pt idx="3">
                  <c:v>Хоздоговоры</c:v>
                </c:pt>
                <c:pt idx="4">
                  <c:v>Собственные средства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27446.5</c:v>
                </c:pt>
                <c:pt idx="1">
                  <c:v>25346.2</c:v>
                </c:pt>
                <c:pt idx="2">
                  <c:v>10000</c:v>
                </c:pt>
                <c:pt idx="3">
                  <c:v>25789.9</c:v>
                </c:pt>
                <c:pt idx="4">
                  <c:v>13843.5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view3D>
      <c:rAngAx val="1"/>
    </c:view3D>
    <c:plotArea>
      <c:layout>
        <c:manualLayout>
          <c:layoutTarget val="inner"/>
          <c:xMode val="edge"/>
          <c:yMode val="edge"/>
          <c:x val="3.9410269718544354E-2"/>
          <c:y val="0.40693298807174438"/>
          <c:w val="0.57625142169728782"/>
          <c:h val="0.4883907081984832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1. Технопарк «Державинский» (без НИИ)</c:v>
                </c:pt>
              </c:strCache>
            </c:strRef>
          </c:tx>
          <c:spPr>
            <a:solidFill>
              <a:srgbClr val="000099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0.18927436246921078"/>
                  <c:y val="0.41041419266616286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0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.0" sourceLinked="0"/>
              <c:spPr/>
              <c:showVal val="1"/>
            </c:dLbl>
            <c:numFmt formatCode="#,##0.0" sourceLinked="0"/>
            <c:txPr>
              <a:bodyPr rot="-5400000" vert="horz"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40933400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2. НИИ «Нанотехнологии и наноматериалы»</c:v>
                </c:pt>
              </c:strCache>
            </c:strRef>
          </c:tx>
          <c:spPr>
            <a:solidFill>
              <a:srgbClr val="3333CC"/>
            </a:solidFill>
          </c:spPr>
          <c:dLbls>
            <c:dLbl>
              <c:idx val="0"/>
              <c:layout>
                <c:manualLayout>
                  <c:x val="0.43016900561184274"/>
                  <c:y val="0.39487057228879557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r>
                      <a:rPr lang="ru-RU" sz="1400" dirty="0" smtClean="0"/>
                      <a:t>4</a:t>
                    </a:r>
                    <a:r>
                      <a:rPr lang="ru-RU" dirty="0" smtClean="0"/>
                      <a:t>92</a:t>
                    </a:r>
                    <a:r>
                      <a:rPr lang="ru-RU" baseline="0" dirty="0" smtClean="0"/>
                      <a:t> 400</a:t>
                    </a:r>
                    <a:endParaRPr lang="en-US" dirty="0"/>
                  </a:p>
                </c:rich>
              </c:tx>
              <c:numFmt formatCode="#,##0.0" sourceLinked="0"/>
              <c:spPr/>
              <c:showVal val="1"/>
            </c:dLbl>
            <c:txPr>
              <a:bodyPr rot="-5400000" vert="horz"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39498200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3. НИИ «Экологии и биотехнологий»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4.5884693931929961E-2"/>
                  <c:y val="0.12718356783859316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7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 822 400</a:t>
                    </a:r>
                    <a:endParaRPr lang="en-US" dirty="0"/>
                  </a:p>
                </c:rich>
              </c:tx>
              <c:showVal val="1"/>
            </c:dLbl>
            <c:numFmt formatCode="#,##0.0" sourceLinked="0"/>
            <c:txPr>
              <a:bodyPr rot="-5400000" vert="horz"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20940300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4. НИИ Математики, физики и информатики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0"/>
              <c:layout>
                <c:manualLayout>
                  <c:x val="-2.2942346965964956E-2"/>
                  <c:y val="-0.14091322105869233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0 940 300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numFmt formatCode="#,##0.0" sourceLinked="0"/>
            <c:spPr>
              <a:noFill/>
            </c:spPr>
            <c:txPr>
              <a:bodyPr rot="-5400000" vert="horz"/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7822400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5. Сетевой научно-образовательный центр когнитивных исследований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-9.1769387863859755E-2"/>
                  <c:y val="-0.3541869084889705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39</a:t>
                    </a:r>
                    <a:r>
                      <a:rPr lang="ru-RU" sz="1400" baseline="0" dirty="0" smtClean="0"/>
                      <a:t> 498 200</a:t>
                    </a:r>
                    <a:endParaRPr lang="en-US" sz="1400" dirty="0"/>
                  </a:p>
                </c:rich>
              </c:tx>
              <c:showVal val="1"/>
            </c:dLbl>
            <c:numFmt formatCode="#,##0.0" sourceLinked="0"/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6000000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6. НИИ государственно-правовых исследований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-0.16776591218861858"/>
                  <c:y val="-0.42845190543020634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4</a:t>
                    </a:r>
                    <a:r>
                      <a:rPr lang="ru-RU" dirty="0" smtClean="0"/>
                      <a:t>0</a:t>
                    </a:r>
                    <a:r>
                      <a:rPr lang="ru-RU" baseline="0" dirty="0" smtClean="0"/>
                      <a:t> 933 400</a:t>
                    </a:r>
                    <a:endParaRPr lang="en-US" dirty="0"/>
                  </a:p>
                </c:rich>
              </c:tx>
              <c:showVal val="1"/>
            </c:dLbl>
            <c:numFmt formatCode="#,##0.0" sourceLinked="0"/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</c:strCache>
            </c:strRef>
          </c:tx>
          <c:spPr>
            <a:solidFill>
              <a:srgbClr val="9999FF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1 692 100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7. Институт математики, естествознания и информационных технологий (ИМЕиИТ)</c:v>
                </c:pt>
              </c:strCache>
            </c:strRef>
          </c:tx>
          <c:spPr>
            <a:solidFill>
              <a:srgbClr val="66CCFF"/>
            </a:solidFill>
          </c:spPr>
          <c:dLbls>
            <c:dLbl>
              <c:idx val="0"/>
              <c:layout>
                <c:manualLayout>
                  <c:x val="0.25810140336710558"/>
                  <c:y val="0.10282845730324949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2</a:t>
                    </a:r>
                    <a:r>
                      <a:rPr lang="ru-RU" dirty="0" smtClean="0"/>
                      <a:t>92</a:t>
                    </a:r>
                    <a:r>
                      <a:rPr lang="ru-RU" baseline="0" dirty="0" smtClean="0"/>
                      <a:t> 000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11368600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8. Факультет истории, мировой политики и социологии</c:v>
                </c:pt>
              </c:strCache>
            </c:strRef>
          </c:tx>
          <c:spPr>
            <a:solidFill>
              <a:srgbClr val="800080"/>
            </a:solidFill>
          </c:spPr>
          <c:dPt>
            <c:idx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0.1333523917396712"/>
                  <c:y val="4.260243861479948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6 000 000</a:t>
                    </a:r>
                    <a:endParaRPr lang="en-US" sz="1400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Лист1!$B$10</c:f>
              <c:numCache>
                <c:formatCode>#,##0</c:formatCode>
                <c:ptCount val="1"/>
                <c:pt idx="0">
                  <c:v>10697500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9. Институт права и национальной безопасности</c:v>
                </c:pt>
              </c:strCache>
            </c:strRef>
          </c:tx>
          <c:spPr>
            <a:solidFill>
              <a:srgbClr val="9933FF"/>
            </a:solidFill>
          </c:spPr>
          <c:dLbls>
            <c:dLbl>
              <c:idx val="0"/>
              <c:layout>
                <c:manualLayout>
                  <c:x val="0.11471162192457392"/>
                  <c:y val="-1.9986925282186013E-4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5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28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 000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1462100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10. Институт экономики, управления и сервиса</c:v>
                </c:pt>
              </c:strCache>
            </c:strRef>
          </c:tx>
          <c:spPr>
            <a:solidFill>
              <a:srgbClr val="9966FF"/>
            </a:solidFill>
          </c:spPr>
          <c:dLbls>
            <c:dLbl>
              <c:idx val="0"/>
              <c:layout>
                <c:manualLayout>
                  <c:x val="4.731859061730271E-2"/>
                  <c:y val="-1.0000959612302668E-4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6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44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 100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Лист1!$B$12</c:f>
              <c:numCache>
                <c:formatCode>#,##0</c:formatCode>
                <c:ptCount val="1"/>
                <c:pt idx="0">
                  <c:v>1392000</c:v>
                </c:pt>
              </c:numCache>
            </c:numRef>
          </c:val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11. Педагогический институт</c:v>
                </c:pt>
              </c:strCache>
            </c:strRef>
          </c:tx>
          <c:spPr>
            <a:solidFill>
              <a:srgbClr val="CCCCFF"/>
            </a:solidFill>
          </c:spPr>
          <c:dLbls>
            <c:dLbl>
              <c:idx val="0"/>
              <c:layout>
                <c:manualLayout>
                  <c:x val="-2.7244037022083386E-2"/>
                  <c:y val="-7.6169227632036712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1</a:t>
                    </a:r>
                    <a:r>
                      <a:rPr lang="ru-RU" baseline="0" dirty="0" smtClean="0"/>
                      <a:t> 392 000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Лист1!$B$13</c:f>
              <c:numCache>
                <c:formatCode>#,##0</c:formatCode>
                <c:ptCount val="1"/>
                <c:pt idx="0">
                  <c:v>644100</c:v>
                </c:pt>
              </c:numCache>
            </c:numRef>
          </c:val>
        </c:ser>
        <c:ser>
          <c:idx val="12"/>
          <c:order val="12"/>
          <c:tx>
            <c:strRef>
              <c:f>Лист1!$A$14</c:f>
              <c:strCache>
                <c:ptCount val="1"/>
                <c:pt idx="0">
                  <c:v>12. Факультет филологии и журналистики</c:v>
                </c:pt>
              </c:strCache>
            </c:strRef>
          </c:tx>
          <c:dLbls>
            <c:dLbl>
              <c:idx val="0"/>
              <c:layout>
                <c:manualLayout>
                  <c:x val="-9.7504974605351E-2"/>
                  <c:y val="-9.5211534540045814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1</a:t>
                    </a:r>
                    <a:r>
                      <a:rPr lang="ru-RU" baseline="0" dirty="0" smtClean="0"/>
                      <a:t> 462 100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Лист1!$B$14</c:f>
              <c:numCache>
                <c:formatCode>General</c:formatCode>
                <c:ptCount val="1"/>
                <c:pt idx="0">
                  <c:v>528000</c:v>
                </c:pt>
              </c:numCache>
            </c:numRef>
          </c:val>
        </c:ser>
        <c:ser>
          <c:idx val="13"/>
          <c:order val="13"/>
          <c:tx>
            <c:strRef>
              <c:f>Лист1!$A$15</c:f>
              <c:strCache>
                <c:ptCount val="1"/>
                <c:pt idx="0">
                  <c:v>13. Медицинский институт</c:v>
                </c:pt>
              </c:strCache>
            </c:strRef>
          </c:tx>
          <c:dLbls>
            <c:dLbl>
              <c:idx val="0"/>
              <c:layout>
                <c:manualLayout>
                  <c:x val="-0.16633201550324581"/>
                  <c:y val="-0.11044538006645316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1</a:t>
                    </a:r>
                    <a:r>
                      <a:rPr lang="ru-RU" dirty="0" smtClean="0"/>
                      <a:t>0</a:t>
                    </a:r>
                    <a:r>
                      <a:rPr lang="ru-RU" baseline="0" dirty="0" smtClean="0"/>
                      <a:t> 697 500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Лист1!$B$15</c:f>
              <c:numCache>
                <c:formatCode>#,##0</c:formatCode>
                <c:ptCount val="1"/>
                <c:pt idx="0">
                  <c:v>492400</c:v>
                </c:pt>
              </c:numCache>
            </c:numRef>
          </c:val>
        </c:ser>
        <c:ser>
          <c:idx val="14"/>
          <c:order val="14"/>
          <c:tx>
            <c:strRef>
              <c:f>Лист1!$A$16</c:f>
              <c:strCache>
                <c:ptCount val="1"/>
                <c:pt idx="0">
                  <c:v>14. Факультет культуры и искусств</c:v>
                </c:pt>
              </c:strCache>
            </c:strRef>
          </c:tx>
          <c:dLbls>
            <c:dLbl>
              <c:idx val="0"/>
              <c:layout>
                <c:manualLayout>
                  <c:x val="-0.23515905640114071"/>
                  <c:y val="-0.12187076421125868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1</a:t>
                    </a: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368 600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cat>
          <c:val>
            <c:numRef>
              <c:f>Лист1!$B$16</c:f>
              <c:numCache>
                <c:formatCode>#,##0</c:formatCode>
                <c:ptCount val="1"/>
                <c:pt idx="0">
                  <c:v>292000</c:v>
                </c:pt>
              </c:numCache>
            </c:numRef>
          </c:val>
        </c:ser>
        <c:dLbls>
          <c:showVal val="1"/>
        </c:dLbls>
        <c:gapWidth val="60"/>
        <c:gapDepth val="0"/>
        <c:shape val="box"/>
        <c:axId val="151911424"/>
        <c:axId val="155276032"/>
        <c:axId val="0"/>
      </c:bar3DChart>
      <c:catAx>
        <c:axId val="151911424"/>
        <c:scaling>
          <c:orientation val="minMax"/>
        </c:scaling>
        <c:delete val="1"/>
        <c:axPos val="b"/>
        <c:tickLblPos val="none"/>
        <c:crossAx val="155276032"/>
        <c:crosses val="autoZero"/>
        <c:auto val="1"/>
        <c:lblAlgn val="ctr"/>
        <c:lblOffset val="100"/>
      </c:catAx>
      <c:valAx>
        <c:axId val="155276032"/>
        <c:scaling>
          <c:orientation val="minMax"/>
        </c:scaling>
        <c:axPos val="l"/>
        <c:majorGridlines/>
        <c:numFmt formatCode="#,##0" sourceLinked="0"/>
        <c:tickLblPos val="nextTo"/>
        <c:txPr>
          <a:bodyPr rot="0"/>
          <a:lstStyle/>
          <a:p>
            <a:pPr>
              <a:defRPr sz="1400" b="1"/>
            </a:pPr>
            <a:endParaRPr lang="ru-RU"/>
          </a:p>
        </c:txPr>
        <c:crossAx val="151911424"/>
        <c:crosses val="autoZero"/>
        <c:crossBetween val="between"/>
      </c:valAx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8960901363263194"/>
          <c:y val="0.11425384144805502"/>
          <c:w val="0.299877249411312"/>
          <c:h val="0.786497654947401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60"/>
      <c:perspective val="80"/>
    </c:view3D>
    <c:plotArea>
      <c:layout>
        <c:manualLayout>
          <c:layoutTarget val="inner"/>
          <c:xMode val="edge"/>
          <c:yMode val="edge"/>
          <c:x val="0.20646645626693877"/>
          <c:y val="8.2023744294324519E-2"/>
          <c:w val="0.61976332277187074"/>
          <c:h val="0.917976255705675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6600CC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explosion val="25"/>
          <c:dPt>
            <c:idx val="0"/>
            <c:explosion val="22"/>
            <c:spPr>
              <a:solidFill>
                <a:srgbClr val="000099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explosion val="13"/>
            <c:spPr>
              <a:solidFill>
                <a:srgbClr val="3333CC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explosion val="8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explosion val="19"/>
            <c:spPr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explosion val="16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explosion val="24"/>
            <c:spPr>
              <a:solidFill>
                <a:schemeClr val="tx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explosion val="22"/>
            <c:spPr>
              <a:solidFill>
                <a:srgbClr val="9999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explosion val="19"/>
            <c:spPr>
              <a:solidFill>
                <a:srgbClr val="66CC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explosion val="5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explosion val="8"/>
            <c:spPr>
              <a:solidFill>
                <a:srgbClr val="9933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explosion val="18"/>
            <c:spPr>
              <a:solidFill>
                <a:srgbClr val="9966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explosion val="20"/>
            <c:spPr>
              <a:solidFill>
                <a:srgbClr val="CCCC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2"/>
            <c:spPr>
              <a:solidFill>
                <a:srgbClr val="666699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bestFit"/>
            <c:showCatName val="1"/>
            <c:showLeaderLines val="1"/>
          </c:dLbls>
          <c:cat>
            <c:numRef>
              <c:f>Лист1!$A$2:$A$15</c:f>
              <c:numCache>
                <c:formatCode>General</c:formatCode>
                <c:ptCount val="14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Лист1!$B$2:$B$15</c:f>
              <c:numCache>
                <c:formatCode>0</c:formatCode>
                <c:ptCount val="14"/>
                <c:pt idx="0">
                  <c:v>0</c:v>
                </c:pt>
                <c:pt idx="1">
                  <c:v>6000000</c:v>
                </c:pt>
                <c:pt idx="2">
                  <c:v>7822400</c:v>
                </c:pt>
                <c:pt idx="3">
                  <c:v>20940300</c:v>
                </c:pt>
                <c:pt idx="4">
                  <c:v>39498200</c:v>
                </c:pt>
                <c:pt idx="5">
                  <c:v>40933400</c:v>
                </c:pt>
                <c:pt idx="6">
                  <c:v>292000</c:v>
                </c:pt>
                <c:pt idx="7">
                  <c:v>492400</c:v>
                </c:pt>
                <c:pt idx="8">
                  <c:v>528000</c:v>
                </c:pt>
                <c:pt idx="9">
                  <c:v>644100</c:v>
                </c:pt>
                <c:pt idx="10">
                  <c:v>1392000</c:v>
                </c:pt>
                <c:pt idx="11">
                  <c:v>1462100</c:v>
                </c:pt>
                <c:pt idx="12">
                  <c:v>10697500</c:v>
                </c:pt>
                <c:pt idx="13">
                  <c:v>11368600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Госзадание</c:v>
                </c:pt>
                <c:pt idx="1">
                  <c:v>ФЦП и ВП</c:v>
                </c:pt>
                <c:pt idx="2">
                  <c:v>Гранты</c:v>
                </c:pt>
                <c:pt idx="3">
                  <c:v>Хоздоговоры</c:v>
                </c:pt>
                <c:pt idx="4">
                  <c:v>Собственные средства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27446.5</c:v>
                </c:pt>
                <c:pt idx="1">
                  <c:v>25346.2</c:v>
                </c:pt>
                <c:pt idx="2">
                  <c:v>10000</c:v>
                </c:pt>
                <c:pt idx="3">
                  <c:v>25789.9</c:v>
                </c:pt>
                <c:pt idx="4">
                  <c:v>13843.5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7"/>
  <c:chart>
    <c:autoTitleDeleted val="1"/>
    <c:view3D>
      <c:rotX val="30"/>
      <c:rotY val="193"/>
      <c:perspective val="30"/>
    </c:view3D>
    <c:plotArea>
      <c:layout>
        <c:manualLayout>
          <c:layoutTarget val="inner"/>
          <c:xMode val="edge"/>
          <c:yMode val="edge"/>
          <c:x val="5.8996240698505384E-2"/>
          <c:y val="8.1335938408946123E-2"/>
          <c:w val="0.55524636269911365"/>
          <c:h val="0.82895654922403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5"/>
          <c:dPt>
            <c:idx val="1"/>
            <c:spPr>
              <a:solidFill>
                <a:srgbClr val="00206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4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5"/>
            <c:spPr>
              <a:solidFill>
                <a:srgbClr val="3830A6"/>
              </a:solidFill>
            </c:spPr>
          </c:dPt>
          <c:dPt>
            <c:idx val="6"/>
            <c:spPr>
              <a:solidFill>
                <a:srgbClr val="9900CC"/>
              </a:solidFill>
            </c:spPr>
          </c:dPt>
          <c:dPt>
            <c:idx val="7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1.1528216745528621E-2"/>
                  <c:y val="3.2145516863472015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2.8155117501263722E-2"/>
                  <c:y val="1.8074669589150268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4.150343156061409E-2"/>
                  <c:y val="2.04682073323778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9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Val val="1"/>
            </c:dLbl>
            <c:dLbl>
              <c:idx val="3"/>
              <c:layout>
                <c:manualLayout>
                  <c:x val="0.10978192691110962"/>
                  <c:y val="-8.96320694050535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459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Val val="1"/>
            </c:dLbl>
            <c:dLbl>
              <c:idx val="4"/>
              <c:layout>
                <c:manualLayout>
                  <c:x val="-0.10140928439629501"/>
                  <c:y val="5.391633954449046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3.6936624221276283E-2"/>
                  <c:y val="7.360769491299568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69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Val val="1"/>
            </c:dLbl>
            <c:dLbl>
              <c:idx val="6"/>
              <c:layout>
                <c:manualLayout>
                  <c:x val="5.6506811358556994E-2"/>
                  <c:y val="3.5523818799453412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2.266425513516147E-2"/>
                  <c:y val="3.8653716181318611E-2"/>
                </c:manualLayout>
              </c:layout>
              <c:tx>
                <c:rich>
                  <a:bodyPr/>
                  <a:lstStyle/>
                  <a:p>
                    <a:pPr>
                      <a:defRPr b="1" i="0" baseline="0">
                        <a:solidFill>
                          <a:schemeClr val="bg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104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bestFit"/>
              <c:showVal val="1"/>
            </c:dLbl>
            <c:dLbl>
              <c:idx val="8"/>
              <c:layout>
                <c:manualLayout>
                  <c:x val="-7.1709325197459359E-2"/>
                  <c:y val="-0.15066383862590799"/>
                </c:manualLayout>
              </c:layout>
              <c:showVal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c:spPr>
            </c:leaderLines>
          </c:dLbls>
          <c:cat>
            <c:strRef>
              <c:f>Лист1!$A$2:$A$8</c:f>
              <c:strCache>
                <c:ptCount val="7"/>
                <c:pt idx="0">
                  <c:v>Монографии</c:v>
                </c:pt>
                <c:pt idx="1">
                  <c:v>Сборники научных трудов</c:v>
                </c:pt>
                <c:pt idx="2">
                  <c:v>Учебники и учебные пособия</c:v>
                </c:pt>
                <c:pt idx="3">
                  <c:v>ВАКовские публикации</c:v>
                </c:pt>
                <c:pt idx="4">
                  <c:v>В изданиях РИНЦ</c:v>
                </c:pt>
                <c:pt idx="5">
                  <c:v>В журналах Web of Science</c:v>
                </c:pt>
                <c:pt idx="6">
                  <c:v>В журналах Scopus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37</c:v>
                </c:pt>
                <c:pt idx="1">
                  <c:v>39</c:v>
                </c:pt>
                <c:pt idx="2">
                  <c:v>95</c:v>
                </c:pt>
                <c:pt idx="3">
                  <c:v>459</c:v>
                </c:pt>
                <c:pt idx="4">
                  <c:v>1636</c:v>
                </c:pt>
                <c:pt idx="5">
                  <c:v>69</c:v>
                </c:pt>
                <c:pt idx="6">
                  <c:v>104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2520111320191762"/>
          <c:y val="3.8439342664875219E-2"/>
          <c:w val="0.36397135392878682"/>
          <c:h val="0.89700063643738281"/>
        </c:manualLayout>
      </c:layout>
      <c:txPr>
        <a:bodyPr/>
        <a:lstStyle/>
        <a:p>
          <a:pPr>
            <a:defRPr b="1" i="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Госзадание</c:v>
                </c:pt>
                <c:pt idx="1">
                  <c:v>ФЦП и ВП</c:v>
                </c:pt>
                <c:pt idx="2">
                  <c:v>Гранты</c:v>
                </c:pt>
                <c:pt idx="3">
                  <c:v>Хоздоговоры</c:v>
                </c:pt>
                <c:pt idx="4">
                  <c:v>Собственные средства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27446.5</c:v>
                </c:pt>
                <c:pt idx="1">
                  <c:v>25346.2</c:v>
                </c:pt>
                <c:pt idx="2">
                  <c:v>10000</c:v>
                </c:pt>
                <c:pt idx="3">
                  <c:v>25789.9</c:v>
                </c:pt>
                <c:pt idx="4">
                  <c:v>13843.5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66735-8F15-421A-A3F6-A393F2D5994A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B8648B-5F0A-4C66-8201-CC12F000EF45}">
      <dgm:prSet phldrT="[Текст]" custT="1"/>
      <dgm:spPr/>
      <dgm:t>
        <a:bodyPr/>
        <a:lstStyle/>
        <a:p>
          <a:r>
            <a:rPr lang="ru-RU" sz="1400" b="0" i="0" dirty="0" smtClean="0"/>
            <a:t>Место Российской Федерации по удельному весу в общем числе статей в областях, определяемых приоритетами научно-технологического развития, в изданиях, индексируемых в международных базах данных. </a:t>
          </a:r>
          <a:endParaRPr lang="ru-RU" sz="1400" dirty="0"/>
        </a:p>
      </dgm:t>
    </dgm:pt>
    <dgm:pt modelId="{4F552A7A-761E-4DF0-802F-1D51906CB9A1}" type="parTrans" cxnId="{18604E54-ECA1-4E7D-A863-1F0929DA4429}">
      <dgm:prSet/>
      <dgm:spPr/>
      <dgm:t>
        <a:bodyPr/>
        <a:lstStyle/>
        <a:p>
          <a:endParaRPr lang="ru-RU"/>
        </a:p>
      </dgm:t>
    </dgm:pt>
    <dgm:pt modelId="{FB2EB952-5C9E-40F2-9B1A-DFB8E11EEDDE}" type="sibTrans" cxnId="{18604E54-ECA1-4E7D-A863-1F0929DA4429}">
      <dgm:prSet/>
      <dgm:spPr/>
      <dgm:t>
        <a:bodyPr/>
        <a:lstStyle/>
        <a:p>
          <a:endParaRPr lang="ru-RU"/>
        </a:p>
      </dgm:t>
    </dgm:pt>
    <dgm:pt modelId="{C5F33166-9ADE-4079-8D46-2F0B52F82A7B}">
      <dgm:prSet phldrT="[Текст]" phldr="1"/>
      <dgm:spPr/>
      <dgm:t>
        <a:bodyPr/>
        <a:lstStyle/>
        <a:p>
          <a:endParaRPr lang="ru-RU" dirty="0"/>
        </a:p>
      </dgm:t>
    </dgm:pt>
    <dgm:pt modelId="{F3A18444-2F8F-4EBD-AC44-0251D7B0AA99}" type="parTrans" cxnId="{147A40BC-9BFD-4511-8F7C-0236E3FCCC36}">
      <dgm:prSet/>
      <dgm:spPr/>
      <dgm:t>
        <a:bodyPr/>
        <a:lstStyle/>
        <a:p>
          <a:endParaRPr lang="ru-RU"/>
        </a:p>
      </dgm:t>
    </dgm:pt>
    <dgm:pt modelId="{5E8F2380-B58B-4CB1-A9E3-9F508194F498}" type="sibTrans" cxnId="{147A40BC-9BFD-4511-8F7C-0236E3FCCC36}">
      <dgm:prSet/>
      <dgm:spPr/>
      <dgm:t>
        <a:bodyPr/>
        <a:lstStyle/>
        <a:p>
          <a:endParaRPr lang="ru-RU"/>
        </a:p>
      </dgm:t>
    </dgm:pt>
    <dgm:pt modelId="{E0EC3B48-2CDB-40A6-B773-8745974B2DD5}">
      <dgm:prSet phldrT="[Текст]" custT="1"/>
      <dgm:spPr/>
      <dgm:t>
        <a:bodyPr/>
        <a:lstStyle/>
        <a:p>
          <a:r>
            <a:rPr lang="ru-RU" sz="1400" b="0" i="0" dirty="0" smtClean="0"/>
            <a:t>Место Российской Федерации по удельному весу в общем числе заявок на получение патента на изобретение, поданных в мире по областям, определяемых приоритетами научно-технологического развития.</a:t>
          </a:r>
          <a:endParaRPr lang="ru-RU" sz="1400" dirty="0"/>
        </a:p>
      </dgm:t>
    </dgm:pt>
    <dgm:pt modelId="{701EAD9A-79C4-41C4-92A7-19C89EAA7645}" type="parTrans" cxnId="{CB79692A-99EA-48EB-B8B7-5400364E657F}">
      <dgm:prSet/>
      <dgm:spPr/>
      <dgm:t>
        <a:bodyPr/>
        <a:lstStyle/>
        <a:p>
          <a:endParaRPr lang="ru-RU"/>
        </a:p>
      </dgm:t>
    </dgm:pt>
    <dgm:pt modelId="{B6DA304E-27AA-4133-9EB0-BC13142456D3}" type="sibTrans" cxnId="{CB79692A-99EA-48EB-B8B7-5400364E657F}">
      <dgm:prSet/>
      <dgm:spPr/>
      <dgm:t>
        <a:bodyPr/>
        <a:lstStyle/>
        <a:p>
          <a:endParaRPr lang="ru-RU"/>
        </a:p>
      </dgm:t>
    </dgm:pt>
    <dgm:pt modelId="{9866E4E7-FBE1-4E6B-9304-41752050693A}">
      <dgm:prSet phldrT="[Текст]" phldr="1"/>
      <dgm:spPr/>
      <dgm:t>
        <a:bodyPr/>
        <a:lstStyle/>
        <a:p>
          <a:endParaRPr lang="ru-RU" dirty="0"/>
        </a:p>
      </dgm:t>
    </dgm:pt>
    <dgm:pt modelId="{5F2EC854-AA60-4F60-9066-F15C04452E98}" type="parTrans" cxnId="{B0A1B4B9-3FA8-4EAA-B20A-0DEAEE2BFE90}">
      <dgm:prSet/>
      <dgm:spPr/>
      <dgm:t>
        <a:bodyPr/>
        <a:lstStyle/>
        <a:p>
          <a:endParaRPr lang="ru-RU"/>
        </a:p>
      </dgm:t>
    </dgm:pt>
    <dgm:pt modelId="{870B8838-E0FE-46FA-812A-40E7EEB1F3B6}" type="sibTrans" cxnId="{B0A1B4B9-3FA8-4EAA-B20A-0DEAEE2BFE90}">
      <dgm:prSet/>
      <dgm:spPr/>
      <dgm:t>
        <a:bodyPr/>
        <a:lstStyle/>
        <a:p>
          <a:endParaRPr lang="ru-RU"/>
        </a:p>
      </dgm:t>
    </dgm:pt>
    <dgm:pt modelId="{F1C083C5-F56D-4761-BC08-298FF48AB425}">
      <dgm:prSet phldrT="[Текст]" custT="1"/>
      <dgm:spPr/>
      <dgm:t>
        <a:bodyPr/>
        <a:lstStyle/>
        <a:p>
          <a:r>
            <a:rPr lang="ru-RU" sz="1400" b="0" i="0" dirty="0" smtClean="0"/>
            <a:t>Место Российской Федерации по численности исследователей в эквиваленте полной занятости среди ведущих стран мира (по данным Организации экономического сотрудничества и развития).</a:t>
          </a:r>
          <a:endParaRPr lang="ru-RU" sz="1400" dirty="0"/>
        </a:p>
      </dgm:t>
    </dgm:pt>
    <dgm:pt modelId="{6AAD0A04-0993-4730-AA25-1E756B914CB1}" type="parTrans" cxnId="{08A79F96-887C-4391-A866-5A2DE69873A1}">
      <dgm:prSet/>
      <dgm:spPr/>
      <dgm:t>
        <a:bodyPr/>
        <a:lstStyle/>
        <a:p>
          <a:endParaRPr lang="ru-RU"/>
        </a:p>
      </dgm:t>
    </dgm:pt>
    <dgm:pt modelId="{7A25F565-CF99-4AF4-A911-8E78692C9639}" type="sibTrans" cxnId="{08A79F96-887C-4391-A866-5A2DE69873A1}">
      <dgm:prSet/>
      <dgm:spPr/>
      <dgm:t>
        <a:bodyPr/>
        <a:lstStyle/>
        <a:p>
          <a:endParaRPr lang="ru-RU"/>
        </a:p>
      </dgm:t>
    </dgm:pt>
    <dgm:pt modelId="{940ACAED-ABDA-4F57-9551-61D39A32ACCF}">
      <dgm:prSet/>
      <dgm:spPr/>
      <dgm:t>
        <a:bodyPr/>
        <a:lstStyle/>
        <a:p>
          <a:endParaRPr lang="ru-RU"/>
        </a:p>
      </dgm:t>
    </dgm:pt>
    <dgm:pt modelId="{889011CF-3322-4F2F-8A68-86C85DE5A7C5}" type="parTrans" cxnId="{A56716A0-2C8E-4941-9E79-CAFCD7E4396F}">
      <dgm:prSet/>
      <dgm:spPr/>
      <dgm:t>
        <a:bodyPr/>
        <a:lstStyle/>
        <a:p>
          <a:endParaRPr lang="ru-RU"/>
        </a:p>
      </dgm:t>
    </dgm:pt>
    <dgm:pt modelId="{80C15B18-123C-418A-AD11-A93414C3C499}" type="sibTrans" cxnId="{A56716A0-2C8E-4941-9E79-CAFCD7E4396F}">
      <dgm:prSet/>
      <dgm:spPr/>
      <dgm:t>
        <a:bodyPr/>
        <a:lstStyle/>
        <a:p>
          <a:endParaRPr lang="ru-RU"/>
        </a:p>
      </dgm:t>
    </dgm:pt>
    <dgm:pt modelId="{77E5F21B-6126-41A2-80DF-D9F541EF4A9D}">
      <dgm:prSet/>
      <dgm:spPr/>
      <dgm:t>
        <a:bodyPr/>
        <a:lstStyle/>
        <a:p>
          <a:endParaRPr lang="ru-RU"/>
        </a:p>
      </dgm:t>
    </dgm:pt>
    <dgm:pt modelId="{83DCB621-87A7-4315-9978-8947A798F0CD}" type="parTrans" cxnId="{179EB73A-9CF1-4F2D-9BE5-C27ABDB58CF0}">
      <dgm:prSet/>
      <dgm:spPr/>
      <dgm:t>
        <a:bodyPr/>
        <a:lstStyle/>
        <a:p>
          <a:endParaRPr lang="ru-RU"/>
        </a:p>
      </dgm:t>
    </dgm:pt>
    <dgm:pt modelId="{A1F4292E-37FA-4860-B8E1-A4B1BADB11ED}" type="sibTrans" cxnId="{179EB73A-9CF1-4F2D-9BE5-C27ABDB58CF0}">
      <dgm:prSet/>
      <dgm:spPr/>
      <dgm:t>
        <a:bodyPr/>
        <a:lstStyle/>
        <a:p>
          <a:endParaRPr lang="ru-RU"/>
        </a:p>
      </dgm:t>
    </dgm:pt>
    <dgm:pt modelId="{6489FD1B-F974-404D-843F-431D50CBB4E2}">
      <dgm:prSet/>
      <dgm:spPr/>
      <dgm:t>
        <a:bodyPr/>
        <a:lstStyle/>
        <a:p>
          <a:endParaRPr lang="ru-RU"/>
        </a:p>
      </dgm:t>
    </dgm:pt>
    <dgm:pt modelId="{F71356DC-B62F-4709-9537-1781D93B199D}" type="parTrans" cxnId="{9B05853C-12B7-4FA4-BDFA-D4CC9C01111F}">
      <dgm:prSet/>
      <dgm:spPr/>
      <dgm:t>
        <a:bodyPr/>
        <a:lstStyle/>
        <a:p>
          <a:endParaRPr lang="ru-RU"/>
        </a:p>
      </dgm:t>
    </dgm:pt>
    <dgm:pt modelId="{C93593DF-4A68-426D-AB92-FD72D39905F0}" type="sibTrans" cxnId="{9B05853C-12B7-4FA4-BDFA-D4CC9C01111F}">
      <dgm:prSet/>
      <dgm:spPr/>
      <dgm:t>
        <a:bodyPr/>
        <a:lstStyle/>
        <a:p>
          <a:endParaRPr lang="ru-RU"/>
        </a:p>
      </dgm:t>
    </dgm:pt>
    <dgm:pt modelId="{684161F8-EEAE-4CEB-8412-FEC6D4F06DC0}">
      <dgm:prSet/>
      <dgm:spPr/>
      <dgm:t>
        <a:bodyPr/>
        <a:lstStyle/>
        <a:p>
          <a:endParaRPr lang="ru-RU"/>
        </a:p>
      </dgm:t>
    </dgm:pt>
    <dgm:pt modelId="{F2A37737-31EA-4C2D-891E-6E0AC8ABE537}" type="parTrans" cxnId="{8C11BD10-F339-49F9-8B22-D999C925BB8C}">
      <dgm:prSet/>
      <dgm:spPr/>
      <dgm:t>
        <a:bodyPr/>
        <a:lstStyle/>
        <a:p>
          <a:endParaRPr lang="ru-RU"/>
        </a:p>
      </dgm:t>
    </dgm:pt>
    <dgm:pt modelId="{DBE2FDA0-3C7A-4CDB-8955-12B32F238B39}" type="sibTrans" cxnId="{8C11BD10-F339-49F9-8B22-D999C925BB8C}">
      <dgm:prSet/>
      <dgm:spPr/>
      <dgm:t>
        <a:bodyPr/>
        <a:lstStyle/>
        <a:p>
          <a:endParaRPr lang="ru-RU"/>
        </a:p>
      </dgm:t>
    </dgm:pt>
    <dgm:pt modelId="{ED6BCD2E-0C5B-4429-9715-219E87F882B1}">
      <dgm:prSet custT="1"/>
      <dgm:spPr/>
      <dgm:t>
        <a:bodyPr/>
        <a:lstStyle/>
        <a:p>
          <a:r>
            <a:rPr lang="ru-RU" sz="1400" b="0" i="0" dirty="0" smtClean="0"/>
            <a:t>Численность российских и зарубежных ученых, работающих в российских организациях и имеющих статьи в научных изданиях первого и второго квартилей, индексируемых в международных базах данных (тыс. чел.).</a:t>
          </a:r>
          <a:endParaRPr lang="ru-RU" sz="1400" dirty="0"/>
        </a:p>
      </dgm:t>
    </dgm:pt>
    <dgm:pt modelId="{55346B5D-FA93-4992-89AF-478F7C745953}" type="parTrans" cxnId="{A0FBEFB5-5C8E-4733-87C4-27BEE05BEDFD}">
      <dgm:prSet/>
      <dgm:spPr/>
      <dgm:t>
        <a:bodyPr/>
        <a:lstStyle/>
        <a:p>
          <a:endParaRPr lang="ru-RU"/>
        </a:p>
      </dgm:t>
    </dgm:pt>
    <dgm:pt modelId="{21E85938-1D4B-4A08-9EA3-86D8690F0D34}" type="sibTrans" cxnId="{A0FBEFB5-5C8E-4733-87C4-27BEE05BEDFD}">
      <dgm:prSet/>
      <dgm:spPr/>
      <dgm:t>
        <a:bodyPr/>
        <a:lstStyle/>
        <a:p>
          <a:endParaRPr lang="ru-RU"/>
        </a:p>
      </dgm:t>
    </dgm:pt>
    <dgm:pt modelId="{73B1E642-D0D9-47B3-B8D2-89EAA93FB1A4}">
      <dgm:prSet custT="1"/>
      <dgm:spPr/>
      <dgm:t>
        <a:bodyPr/>
        <a:lstStyle/>
        <a:p>
          <a:r>
            <a:rPr lang="ru-RU" sz="1400" b="0" i="0" dirty="0" smtClean="0"/>
            <a:t>Доля исследователей в возрасте до 39 лет в общей численности российских исследователей (процент).</a:t>
          </a:r>
          <a:endParaRPr lang="ru-RU" sz="1400" dirty="0"/>
        </a:p>
      </dgm:t>
    </dgm:pt>
    <dgm:pt modelId="{9429D5B6-31A4-42CF-BCC9-457252A3699E}" type="parTrans" cxnId="{D5891036-C128-46CB-947E-D6892AC8BE3E}">
      <dgm:prSet/>
      <dgm:spPr/>
      <dgm:t>
        <a:bodyPr/>
        <a:lstStyle/>
        <a:p>
          <a:endParaRPr lang="ru-RU"/>
        </a:p>
      </dgm:t>
    </dgm:pt>
    <dgm:pt modelId="{598C9920-5A22-437F-89FA-B1652BB942E4}" type="sibTrans" cxnId="{D5891036-C128-46CB-947E-D6892AC8BE3E}">
      <dgm:prSet/>
      <dgm:spPr/>
      <dgm:t>
        <a:bodyPr/>
        <a:lstStyle/>
        <a:p>
          <a:endParaRPr lang="ru-RU"/>
        </a:p>
      </dgm:t>
    </dgm:pt>
    <dgm:pt modelId="{DEE2EF46-1962-42B7-8D3C-FBD2EE581D4D}">
      <dgm:prSet custT="1"/>
      <dgm:spPr/>
      <dgm:t>
        <a:bodyPr/>
        <a:lstStyle/>
        <a:p>
          <a:r>
            <a:rPr lang="ru-RU" sz="1400" b="0" i="0" dirty="0" smtClean="0"/>
            <a:t>Соотношение темпа роста внутренних затрат на исследования и разработки за счёт всех источников к темпу роста валового внутреннего продукта.</a:t>
          </a:r>
          <a:endParaRPr lang="ru-RU" sz="1400" dirty="0"/>
        </a:p>
      </dgm:t>
    </dgm:pt>
    <dgm:pt modelId="{0B5F07BB-15D7-4078-BF56-57AF67799CDD}" type="parTrans" cxnId="{50B802E5-0C35-4BDC-9C7C-F566B0A90812}">
      <dgm:prSet/>
      <dgm:spPr/>
      <dgm:t>
        <a:bodyPr/>
        <a:lstStyle/>
        <a:p>
          <a:endParaRPr lang="ru-RU"/>
        </a:p>
      </dgm:t>
    </dgm:pt>
    <dgm:pt modelId="{CE2C0B3A-00B6-4FBC-9C78-DBA6816269E0}" type="sibTrans" cxnId="{50B802E5-0C35-4BDC-9C7C-F566B0A90812}">
      <dgm:prSet/>
      <dgm:spPr/>
      <dgm:t>
        <a:bodyPr/>
        <a:lstStyle/>
        <a:p>
          <a:endParaRPr lang="ru-RU"/>
        </a:p>
      </dgm:t>
    </dgm:pt>
    <dgm:pt modelId="{578333FD-8AB1-4D4D-A803-B81BC72B49B2}">
      <dgm:prSet custT="1"/>
      <dgm:spPr/>
      <dgm:t>
        <a:bodyPr/>
        <a:lstStyle/>
        <a:p>
          <a:r>
            <a:rPr lang="ru-RU" sz="1400" b="0" i="0" dirty="0" smtClean="0"/>
            <a:t>Внутренние затраты на исследования и разработки за счет всех источников в текущих ценах (млрд. руб.).</a:t>
          </a:r>
          <a:endParaRPr lang="ru-RU" sz="1400" dirty="0"/>
        </a:p>
      </dgm:t>
    </dgm:pt>
    <dgm:pt modelId="{53E0E05F-8430-491C-8B39-367337590A8A}" type="parTrans" cxnId="{03875A1B-1F65-4489-B685-70498CC033C2}">
      <dgm:prSet/>
      <dgm:spPr/>
      <dgm:t>
        <a:bodyPr/>
        <a:lstStyle/>
        <a:p>
          <a:endParaRPr lang="ru-RU"/>
        </a:p>
      </dgm:t>
    </dgm:pt>
    <dgm:pt modelId="{76F05865-1744-4F97-8924-BF378857A25E}" type="sibTrans" cxnId="{03875A1B-1F65-4489-B685-70498CC033C2}">
      <dgm:prSet/>
      <dgm:spPr/>
      <dgm:t>
        <a:bodyPr/>
        <a:lstStyle/>
        <a:p>
          <a:endParaRPr lang="ru-RU"/>
        </a:p>
      </dgm:t>
    </dgm:pt>
    <dgm:pt modelId="{3B539580-EDF4-49D7-80D8-856CF3398DD8}">
      <dgm:prSet phldrT="[Текст]" phldr="1"/>
      <dgm:spPr/>
      <dgm:t>
        <a:bodyPr/>
        <a:lstStyle/>
        <a:p>
          <a:endParaRPr lang="ru-RU" dirty="0"/>
        </a:p>
      </dgm:t>
    </dgm:pt>
    <dgm:pt modelId="{0D685C3C-5BBC-4C50-87E3-709FF726DC5C}" type="sibTrans" cxnId="{168AFD7D-7E8A-41E3-8037-6940E533E955}">
      <dgm:prSet/>
      <dgm:spPr/>
      <dgm:t>
        <a:bodyPr/>
        <a:lstStyle/>
        <a:p>
          <a:endParaRPr lang="ru-RU"/>
        </a:p>
      </dgm:t>
    </dgm:pt>
    <dgm:pt modelId="{A43A15C6-150E-46C9-AA24-D0003FF2AD56}" type="parTrans" cxnId="{168AFD7D-7E8A-41E3-8037-6940E533E955}">
      <dgm:prSet/>
      <dgm:spPr/>
      <dgm:t>
        <a:bodyPr/>
        <a:lstStyle/>
        <a:p>
          <a:endParaRPr lang="ru-RU"/>
        </a:p>
      </dgm:t>
    </dgm:pt>
    <dgm:pt modelId="{E253ED8C-2099-413B-BA19-AC18406D3B1B}" type="pres">
      <dgm:prSet presAssocID="{C6A66735-8F15-421A-A3F6-A393F2D599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A9B6C4-7781-484C-A039-3D58CFD8ABBD}" type="pres">
      <dgm:prSet presAssocID="{3B539580-EDF4-49D7-80D8-856CF3398DD8}" presName="composite" presStyleCnt="0"/>
      <dgm:spPr/>
    </dgm:pt>
    <dgm:pt modelId="{626A7ACE-09EF-4822-8D56-C4E22FC38663}" type="pres">
      <dgm:prSet presAssocID="{3B539580-EDF4-49D7-80D8-856CF3398DD8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3C23B-FE3D-499A-A0F0-FD180FAB85D4}" type="pres">
      <dgm:prSet presAssocID="{3B539580-EDF4-49D7-80D8-856CF3398DD8}" presName="descendantText" presStyleLbl="alignAcc1" presStyleIdx="0" presStyleCnt="7" custScaleY="146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B6B45-2972-40F8-BFDC-70EB5C88CE46}" type="pres">
      <dgm:prSet presAssocID="{0D685C3C-5BBC-4C50-87E3-709FF726DC5C}" presName="sp" presStyleCnt="0"/>
      <dgm:spPr/>
    </dgm:pt>
    <dgm:pt modelId="{6F6E82C6-98C6-4B5F-9042-72EFA1C2BD2F}" type="pres">
      <dgm:prSet presAssocID="{C5F33166-9ADE-4079-8D46-2F0B52F82A7B}" presName="composite" presStyleCnt="0"/>
      <dgm:spPr/>
    </dgm:pt>
    <dgm:pt modelId="{A11DD8CE-221A-4AE9-9139-5E3A5241C080}" type="pres">
      <dgm:prSet presAssocID="{C5F33166-9ADE-4079-8D46-2F0B52F82A7B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66263-6A02-4DFD-9E66-C89E9A8FE7D4}" type="pres">
      <dgm:prSet presAssocID="{C5F33166-9ADE-4079-8D46-2F0B52F82A7B}" presName="descendantText" presStyleLbl="alignAcc1" presStyleIdx="1" presStyleCnt="7" custScaleY="136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24176-948D-4429-9130-8303FCF04674}" type="pres">
      <dgm:prSet presAssocID="{5E8F2380-B58B-4CB1-A9E3-9F508194F498}" presName="sp" presStyleCnt="0"/>
      <dgm:spPr/>
    </dgm:pt>
    <dgm:pt modelId="{11ED3F1F-F79A-43A2-8127-438BD8DA7134}" type="pres">
      <dgm:prSet presAssocID="{9866E4E7-FBE1-4E6B-9304-41752050693A}" presName="composite" presStyleCnt="0"/>
      <dgm:spPr/>
    </dgm:pt>
    <dgm:pt modelId="{CBACF4B3-389A-43DF-8581-AD89FA39736E}" type="pres">
      <dgm:prSet presAssocID="{9866E4E7-FBE1-4E6B-9304-41752050693A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362F4C-D45F-4BEF-BC2E-B3FCE4578303}" type="pres">
      <dgm:prSet presAssocID="{9866E4E7-FBE1-4E6B-9304-41752050693A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A9161-2FC8-4FBF-A2BE-B8D01C3F2C4C}" type="pres">
      <dgm:prSet presAssocID="{870B8838-E0FE-46FA-812A-40E7EEB1F3B6}" presName="sp" presStyleCnt="0"/>
      <dgm:spPr/>
    </dgm:pt>
    <dgm:pt modelId="{502ADDE8-248F-4D36-9CA7-29EA8A985A26}" type="pres">
      <dgm:prSet presAssocID="{940ACAED-ABDA-4F57-9551-61D39A32ACCF}" presName="composite" presStyleCnt="0"/>
      <dgm:spPr/>
    </dgm:pt>
    <dgm:pt modelId="{1A81C2DD-1DB7-4109-B290-2526B51F22D3}" type="pres">
      <dgm:prSet presAssocID="{940ACAED-ABDA-4F57-9551-61D39A32ACCF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B3589-63FA-4E3E-8BA5-82291B5FF62E}" type="pres">
      <dgm:prSet presAssocID="{940ACAED-ABDA-4F57-9551-61D39A32ACCF}" presName="descendantText" presStyleLbl="alignAcc1" presStyleIdx="3" presStyleCnt="7" custScaleY="127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C3FC9-8930-4721-BF39-4B512ECE84A1}" type="pres">
      <dgm:prSet presAssocID="{80C15B18-123C-418A-AD11-A93414C3C499}" presName="sp" presStyleCnt="0"/>
      <dgm:spPr/>
    </dgm:pt>
    <dgm:pt modelId="{AD09DB0A-9DAA-4E3B-9F27-1523B56FB987}" type="pres">
      <dgm:prSet presAssocID="{77E5F21B-6126-41A2-80DF-D9F541EF4A9D}" presName="composite" presStyleCnt="0"/>
      <dgm:spPr/>
    </dgm:pt>
    <dgm:pt modelId="{891AEABF-AED9-4894-8974-C41CC6B02462}" type="pres">
      <dgm:prSet presAssocID="{77E5F21B-6126-41A2-80DF-D9F541EF4A9D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1EB95-737D-42C1-A58E-CC5610C783DC}" type="pres">
      <dgm:prSet presAssocID="{77E5F21B-6126-41A2-80DF-D9F541EF4A9D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8C5A1-40AE-4A2C-9AF3-C6BFFD864BF8}" type="pres">
      <dgm:prSet presAssocID="{A1F4292E-37FA-4860-B8E1-A4B1BADB11ED}" presName="sp" presStyleCnt="0"/>
      <dgm:spPr/>
    </dgm:pt>
    <dgm:pt modelId="{DDD387A6-93A9-4D43-A0A3-68BDE6106A9F}" type="pres">
      <dgm:prSet presAssocID="{6489FD1B-F974-404D-843F-431D50CBB4E2}" presName="composite" presStyleCnt="0"/>
      <dgm:spPr/>
    </dgm:pt>
    <dgm:pt modelId="{DEA8AB55-73B6-46C3-8302-75985A45ECF3}" type="pres">
      <dgm:prSet presAssocID="{6489FD1B-F974-404D-843F-431D50CBB4E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50A737-613D-4396-9549-861A975E5673}" type="pres">
      <dgm:prSet presAssocID="{6489FD1B-F974-404D-843F-431D50CBB4E2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BB0B7-3EE0-4D83-B692-0E4942188AA7}" type="pres">
      <dgm:prSet presAssocID="{C93593DF-4A68-426D-AB92-FD72D39905F0}" presName="sp" presStyleCnt="0"/>
      <dgm:spPr/>
    </dgm:pt>
    <dgm:pt modelId="{23ABD24E-5D00-4B24-9520-88F53D41040D}" type="pres">
      <dgm:prSet presAssocID="{684161F8-EEAE-4CEB-8412-FEC6D4F06DC0}" presName="composite" presStyleCnt="0"/>
      <dgm:spPr/>
    </dgm:pt>
    <dgm:pt modelId="{AA9C7920-087F-41E8-BB6D-30AFBBC9C56A}" type="pres">
      <dgm:prSet presAssocID="{684161F8-EEAE-4CEB-8412-FEC6D4F06DC0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5D728-5C88-4979-AD9F-05070ADE432D}" type="pres">
      <dgm:prSet presAssocID="{684161F8-EEAE-4CEB-8412-FEC6D4F06DC0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875A1B-1F65-4489-B685-70498CC033C2}" srcId="{684161F8-EEAE-4CEB-8412-FEC6D4F06DC0}" destId="{578333FD-8AB1-4D4D-A803-B81BC72B49B2}" srcOrd="0" destOrd="0" parTransId="{53E0E05F-8430-491C-8B39-367337590A8A}" sibTransId="{76F05865-1744-4F97-8924-BF378857A25E}"/>
    <dgm:cxn modelId="{CB79692A-99EA-48EB-B8B7-5400364E657F}" srcId="{C5F33166-9ADE-4079-8D46-2F0B52F82A7B}" destId="{E0EC3B48-2CDB-40A6-B773-8745974B2DD5}" srcOrd="0" destOrd="0" parTransId="{701EAD9A-79C4-41C4-92A7-19C89EAA7645}" sibTransId="{B6DA304E-27AA-4133-9EB0-BC13142456D3}"/>
    <dgm:cxn modelId="{B0A1B4B9-3FA8-4EAA-B20A-0DEAEE2BFE90}" srcId="{C6A66735-8F15-421A-A3F6-A393F2D5994A}" destId="{9866E4E7-FBE1-4E6B-9304-41752050693A}" srcOrd="2" destOrd="0" parTransId="{5F2EC854-AA60-4F60-9066-F15C04452E98}" sibTransId="{870B8838-E0FE-46FA-812A-40E7EEB1F3B6}"/>
    <dgm:cxn modelId="{F98FA028-A2E8-4886-8820-9671BB38ACC4}" type="presOf" srcId="{DEE2EF46-1962-42B7-8D3C-FBD2EE581D4D}" destId="{0D50A737-613D-4396-9549-861A975E5673}" srcOrd="0" destOrd="0" presId="urn:microsoft.com/office/officeart/2005/8/layout/chevron2"/>
    <dgm:cxn modelId="{3F0ECE02-7050-4BD7-ADEF-15BECEABAFBB}" type="presOf" srcId="{73B1E642-D0D9-47B3-B8D2-89EAA93FB1A4}" destId="{8911EB95-737D-42C1-A58E-CC5610C783DC}" srcOrd="0" destOrd="0" presId="urn:microsoft.com/office/officeart/2005/8/layout/chevron2"/>
    <dgm:cxn modelId="{E8559C93-E004-48D8-A3A6-D9D8A614B066}" type="presOf" srcId="{6489FD1B-F974-404D-843F-431D50CBB4E2}" destId="{DEA8AB55-73B6-46C3-8302-75985A45ECF3}" srcOrd="0" destOrd="0" presId="urn:microsoft.com/office/officeart/2005/8/layout/chevron2"/>
    <dgm:cxn modelId="{5417300F-2FE3-4BB9-8A6B-A1DE3817A34F}" type="presOf" srcId="{ED6BCD2E-0C5B-4429-9715-219E87F882B1}" destId="{ADFB3589-63FA-4E3E-8BA5-82291B5FF62E}" srcOrd="0" destOrd="0" presId="urn:microsoft.com/office/officeart/2005/8/layout/chevron2"/>
    <dgm:cxn modelId="{F9B98638-D583-4A11-8143-F34B0D24BB5D}" type="presOf" srcId="{77E5F21B-6126-41A2-80DF-D9F541EF4A9D}" destId="{891AEABF-AED9-4894-8974-C41CC6B02462}" srcOrd="0" destOrd="0" presId="urn:microsoft.com/office/officeart/2005/8/layout/chevron2"/>
    <dgm:cxn modelId="{A56716A0-2C8E-4941-9E79-CAFCD7E4396F}" srcId="{C6A66735-8F15-421A-A3F6-A393F2D5994A}" destId="{940ACAED-ABDA-4F57-9551-61D39A32ACCF}" srcOrd="3" destOrd="0" parTransId="{889011CF-3322-4F2F-8A68-86C85DE5A7C5}" sibTransId="{80C15B18-123C-418A-AD11-A93414C3C499}"/>
    <dgm:cxn modelId="{B59379C8-8055-49AE-AC06-5DD3192DB089}" type="presOf" srcId="{684161F8-EEAE-4CEB-8412-FEC6D4F06DC0}" destId="{AA9C7920-087F-41E8-BB6D-30AFBBC9C56A}" srcOrd="0" destOrd="0" presId="urn:microsoft.com/office/officeart/2005/8/layout/chevron2"/>
    <dgm:cxn modelId="{08A79F96-887C-4391-A866-5A2DE69873A1}" srcId="{9866E4E7-FBE1-4E6B-9304-41752050693A}" destId="{F1C083C5-F56D-4761-BC08-298FF48AB425}" srcOrd="0" destOrd="0" parTransId="{6AAD0A04-0993-4730-AA25-1E756B914CB1}" sibTransId="{7A25F565-CF99-4AF4-A911-8E78692C9639}"/>
    <dgm:cxn modelId="{C0E38855-DB46-4965-94A4-62822913733F}" type="presOf" srcId="{940ACAED-ABDA-4F57-9551-61D39A32ACCF}" destId="{1A81C2DD-1DB7-4109-B290-2526B51F22D3}" srcOrd="0" destOrd="0" presId="urn:microsoft.com/office/officeart/2005/8/layout/chevron2"/>
    <dgm:cxn modelId="{50B802E5-0C35-4BDC-9C7C-F566B0A90812}" srcId="{6489FD1B-F974-404D-843F-431D50CBB4E2}" destId="{DEE2EF46-1962-42B7-8D3C-FBD2EE581D4D}" srcOrd="0" destOrd="0" parTransId="{0B5F07BB-15D7-4078-BF56-57AF67799CDD}" sibTransId="{CE2C0B3A-00B6-4FBC-9C78-DBA6816269E0}"/>
    <dgm:cxn modelId="{FB9DB830-8B00-4DC9-BC1C-4DD979476F00}" type="presOf" srcId="{578333FD-8AB1-4D4D-A803-B81BC72B49B2}" destId="{6385D728-5C88-4979-AD9F-05070ADE432D}" srcOrd="0" destOrd="0" presId="urn:microsoft.com/office/officeart/2005/8/layout/chevron2"/>
    <dgm:cxn modelId="{D5891036-C128-46CB-947E-D6892AC8BE3E}" srcId="{77E5F21B-6126-41A2-80DF-D9F541EF4A9D}" destId="{73B1E642-D0D9-47B3-B8D2-89EAA93FB1A4}" srcOrd="0" destOrd="0" parTransId="{9429D5B6-31A4-42CF-BCC9-457252A3699E}" sibTransId="{598C9920-5A22-437F-89FA-B1652BB942E4}"/>
    <dgm:cxn modelId="{168AFD7D-7E8A-41E3-8037-6940E533E955}" srcId="{C6A66735-8F15-421A-A3F6-A393F2D5994A}" destId="{3B539580-EDF4-49D7-80D8-856CF3398DD8}" srcOrd="0" destOrd="0" parTransId="{A43A15C6-150E-46C9-AA24-D0003FF2AD56}" sibTransId="{0D685C3C-5BBC-4C50-87E3-709FF726DC5C}"/>
    <dgm:cxn modelId="{B7A124C3-7D64-4C3F-B7D3-5BE26BEF5EA3}" type="presOf" srcId="{E0EC3B48-2CDB-40A6-B773-8745974B2DD5}" destId="{A0866263-6A02-4DFD-9E66-C89E9A8FE7D4}" srcOrd="0" destOrd="0" presId="urn:microsoft.com/office/officeart/2005/8/layout/chevron2"/>
    <dgm:cxn modelId="{48FC5175-BD05-4112-8431-A8D37D48BBA6}" type="presOf" srcId="{F1C083C5-F56D-4761-BC08-298FF48AB425}" destId="{D7362F4C-D45F-4BEF-BC2E-B3FCE4578303}" srcOrd="0" destOrd="0" presId="urn:microsoft.com/office/officeart/2005/8/layout/chevron2"/>
    <dgm:cxn modelId="{8C11BD10-F339-49F9-8B22-D999C925BB8C}" srcId="{C6A66735-8F15-421A-A3F6-A393F2D5994A}" destId="{684161F8-EEAE-4CEB-8412-FEC6D4F06DC0}" srcOrd="6" destOrd="0" parTransId="{F2A37737-31EA-4C2D-891E-6E0AC8ABE537}" sibTransId="{DBE2FDA0-3C7A-4CDB-8955-12B32F238B39}"/>
    <dgm:cxn modelId="{72DBE38A-53B8-4003-857B-4D04608E67E5}" type="presOf" srcId="{9866E4E7-FBE1-4E6B-9304-41752050693A}" destId="{CBACF4B3-389A-43DF-8581-AD89FA39736E}" srcOrd="0" destOrd="0" presId="urn:microsoft.com/office/officeart/2005/8/layout/chevron2"/>
    <dgm:cxn modelId="{374CED91-6D63-48E5-8645-6D71547E2290}" type="presOf" srcId="{C5F33166-9ADE-4079-8D46-2F0B52F82A7B}" destId="{A11DD8CE-221A-4AE9-9139-5E3A5241C080}" srcOrd="0" destOrd="0" presId="urn:microsoft.com/office/officeart/2005/8/layout/chevron2"/>
    <dgm:cxn modelId="{A0FBEFB5-5C8E-4733-87C4-27BEE05BEDFD}" srcId="{940ACAED-ABDA-4F57-9551-61D39A32ACCF}" destId="{ED6BCD2E-0C5B-4429-9715-219E87F882B1}" srcOrd="0" destOrd="0" parTransId="{55346B5D-FA93-4992-89AF-478F7C745953}" sibTransId="{21E85938-1D4B-4A08-9EA3-86D8690F0D34}"/>
    <dgm:cxn modelId="{B9D8FD6B-580D-45E9-A838-2B7831C9E6B3}" type="presOf" srcId="{3B539580-EDF4-49D7-80D8-856CF3398DD8}" destId="{626A7ACE-09EF-4822-8D56-C4E22FC38663}" srcOrd="0" destOrd="0" presId="urn:microsoft.com/office/officeart/2005/8/layout/chevron2"/>
    <dgm:cxn modelId="{179EB73A-9CF1-4F2D-9BE5-C27ABDB58CF0}" srcId="{C6A66735-8F15-421A-A3F6-A393F2D5994A}" destId="{77E5F21B-6126-41A2-80DF-D9F541EF4A9D}" srcOrd="4" destOrd="0" parTransId="{83DCB621-87A7-4315-9978-8947A798F0CD}" sibTransId="{A1F4292E-37FA-4860-B8E1-A4B1BADB11ED}"/>
    <dgm:cxn modelId="{7779A276-DF67-4779-ADF6-145CBDFD4D36}" type="presOf" srcId="{68B8648B-5F0A-4C66-8201-CC12F000EF45}" destId="{E413C23B-FE3D-499A-A0F0-FD180FAB85D4}" srcOrd="0" destOrd="0" presId="urn:microsoft.com/office/officeart/2005/8/layout/chevron2"/>
    <dgm:cxn modelId="{147A40BC-9BFD-4511-8F7C-0236E3FCCC36}" srcId="{C6A66735-8F15-421A-A3F6-A393F2D5994A}" destId="{C5F33166-9ADE-4079-8D46-2F0B52F82A7B}" srcOrd="1" destOrd="0" parTransId="{F3A18444-2F8F-4EBD-AC44-0251D7B0AA99}" sibTransId="{5E8F2380-B58B-4CB1-A9E3-9F508194F498}"/>
    <dgm:cxn modelId="{BEBE8363-8B01-4E0D-8728-5464DC34752A}" type="presOf" srcId="{C6A66735-8F15-421A-A3F6-A393F2D5994A}" destId="{E253ED8C-2099-413B-BA19-AC18406D3B1B}" srcOrd="0" destOrd="0" presId="urn:microsoft.com/office/officeart/2005/8/layout/chevron2"/>
    <dgm:cxn modelId="{18604E54-ECA1-4E7D-A863-1F0929DA4429}" srcId="{3B539580-EDF4-49D7-80D8-856CF3398DD8}" destId="{68B8648B-5F0A-4C66-8201-CC12F000EF45}" srcOrd="0" destOrd="0" parTransId="{4F552A7A-761E-4DF0-802F-1D51906CB9A1}" sibTransId="{FB2EB952-5C9E-40F2-9B1A-DFB8E11EEDDE}"/>
    <dgm:cxn modelId="{9B05853C-12B7-4FA4-BDFA-D4CC9C01111F}" srcId="{C6A66735-8F15-421A-A3F6-A393F2D5994A}" destId="{6489FD1B-F974-404D-843F-431D50CBB4E2}" srcOrd="5" destOrd="0" parTransId="{F71356DC-B62F-4709-9537-1781D93B199D}" sibTransId="{C93593DF-4A68-426D-AB92-FD72D39905F0}"/>
    <dgm:cxn modelId="{0F3F255E-526B-4204-A6AB-4E5A09A04C42}" type="presParOf" srcId="{E253ED8C-2099-413B-BA19-AC18406D3B1B}" destId="{09A9B6C4-7781-484C-A039-3D58CFD8ABBD}" srcOrd="0" destOrd="0" presId="urn:microsoft.com/office/officeart/2005/8/layout/chevron2"/>
    <dgm:cxn modelId="{B0C7AFB5-8E84-4F37-B068-BD8DED71ED79}" type="presParOf" srcId="{09A9B6C4-7781-484C-A039-3D58CFD8ABBD}" destId="{626A7ACE-09EF-4822-8D56-C4E22FC38663}" srcOrd="0" destOrd="0" presId="urn:microsoft.com/office/officeart/2005/8/layout/chevron2"/>
    <dgm:cxn modelId="{54FD1505-C90B-42AD-9810-683D7310EC6B}" type="presParOf" srcId="{09A9B6C4-7781-484C-A039-3D58CFD8ABBD}" destId="{E413C23B-FE3D-499A-A0F0-FD180FAB85D4}" srcOrd="1" destOrd="0" presId="urn:microsoft.com/office/officeart/2005/8/layout/chevron2"/>
    <dgm:cxn modelId="{E3A040CD-33B7-48B1-BFDB-967406F8F2CB}" type="presParOf" srcId="{E253ED8C-2099-413B-BA19-AC18406D3B1B}" destId="{A49B6B45-2972-40F8-BFDC-70EB5C88CE46}" srcOrd="1" destOrd="0" presId="urn:microsoft.com/office/officeart/2005/8/layout/chevron2"/>
    <dgm:cxn modelId="{3311E189-3DBA-4D9B-ABA1-D97FA8BEA938}" type="presParOf" srcId="{E253ED8C-2099-413B-BA19-AC18406D3B1B}" destId="{6F6E82C6-98C6-4B5F-9042-72EFA1C2BD2F}" srcOrd="2" destOrd="0" presId="urn:microsoft.com/office/officeart/2005/8/layout/chevron2"/>
    <dgm:cxn modelId="{D0E7BB5C-8648-4633-A127-9523CD804DD7}" type="presParOf" srcId="{6F6E82C6-98C6-4B5F-9042-72EFA1C2BD2F}" destId="{A11DD8CE-221A-4AE9-9139-5E3A5241C080}" srcOrd="0" destOrd="0" presId="urn:microsoft.com/office/officeart/2005/8/layout/chevron2"/>
    <dgm:cxn modelId="{C3041841-DA31-4B9F-A4C8-B44B1524B8C0}" type="presParOf" srcId="{6F6E82C6-98C6-4B5F-9042-72EFA1C2BD2F}" destId="{A0866263-6A02-4DFD-9E66-C89E9A8FE7D4}" srcOrd="1" destOrd="0" presId="urn:microsoft.com/office/officeart/2005/8/layout/chevron2"/>
    <dgm:cxn modelId="{5F9C1EB1-0CF8-45A2-923E-EF33A2FAC9C1}" type="presParOf" srcId="{E253ED8C-2099-413B-BA19-AC18406D3B1B}" destId="{06324176-948D-4429-9130-8303FCF04674}" srcOrd="3" destOrd="0" presId="urn:microsoft.com/office/officeart/2005/8/layout/chevron2"/>
    <dgm:cxn modelId="{36F869BD-BC59-4CCD-B635-79A0C8802FF1}" type="presParOf" srcId="{E253ED8C-2099-413B-BA19-AC18406D3B1B}" destId="{11ED3F1F-F79A-43A2-8127-438BD8DA7134}" srcOrd="4" destOrd="0" presId="urn:microsoft.com/office/officeart/2005/8/layout/chevron2"/>
    <dgm:cxn modelId="{4525BF62-876C-471D-9C7D-D1DBCF9B93C1}" type="presParOf" srcId="{11ED3F1F-F79A-43A2-8127-438BD8DA7134}" destId="{CBACF4B3-389A-43DF-8581-AD89FA39736E}" srcOrd="0" destOrd="0" presId="urn:microsoft.com/office/officeart/2005/8/layout/chevron2"/>
    <dgm:cxn modelId="{8EB2CACE-DA38-4571-90C8-241ABA423ED7}" type="presParOf" srcId="{11ED3F1F-F79A-43A2-8127-438BD8DA7134}" destId="{D7362F4C-D45F-4BEF-BC2E-B3FCE4578303}" srcOrd="1" destOrd="0" presId="urn:microsoft.com/office/officeart/2005/8/layout/chevron2"/>
    <dgm:cxn modelId="{E110315A-9838-43C1-9EE0-04895C69C21F}" type="presParOf" srcId="{E253ED8C-2099-413B-BA19-AC18406D3B1B}" destId="{334A9161-2FC8-4FBF-A2BE-B8D01C3F2C4C}" srcOrd="5" destOrd="0" presId="urn:microsoft.com/office/officeart/2005/8/layout/chevron2"/>
    <dgm:cxn modelId="{DD49A879-9ADD-42DA-A32A-6434511AA7EB}" type="presParOf" srcId="{E253ED8C-2099-413B-BA19-AC18406D3B1B}" destId="{502ADDE8-248F-4D36-9CA7-29EA8A985A26}" srcOrd="6" destOrd="0" presId="urn:microsoft.com/office/officeart/2005/8/layout/chevron2"/>
    <dgm:cxn modelId="{826E989A-7B31-4A00-81C6-06080A6E2949}" type="presParOf" srcId="{502ADDE8-248F-4D36-9CA7-29EA8A985A26}" destId="{1A81C2DD-1DB7-4109-B290-2526B51F22D3}" srcOrd="0" destOrd="0" presId="urn:microsoft.com/office/officeart/2005/8/layout/chevron2"/>
    <dgm:cxn modelId="{EE4FF54A-234A-4E8A-9730-B12FBAD3FCFA}" type="presParOf" srcId="{502ADDE8-248F-4D36-9CA7-29EA8A985A26}" destId="{ADFB3589-63FA-4E3E-8BA5-82291B5FF62E}" srcOrd="1" destOrd="0" presId="urn:microsoft.com/office/officeart/2005/8/layout/chevron2"/>
    <dgm:cxn modelId="{3D8AB62A-6702-4520-AB89-91C034B1353F}" type="presParOf" srcId="{E253ED8C-2099-413B-BA19-AC18406D3B1B}" destId="{62FC3FC9-8930-4721-BF39-4B512ECE84A1}" srcOrd="7" destOrd="0" presId="urn:microsoft.com/office/officeart/2005/8/layout/chevron2"/>
    <dgm:cxn modelId="{834E6380-E5B2-4C5E-9CB4-C220B8DB4CE8}" type="presParOf" srcId="{E253ED8C-2099-413B-BA19-AC18406D3B1B}" destId="{AD09DB0A-9DAA-4E3B-9F27-1523B56FB987}" srcOrd="8" destOrd="0" presId="urn:microsoft.com/office/officeart/2005/8/layout/chevron2"/>
    <dgm:cxn modelId="{7CB43261-727A-4599-8FB6-D78CC6604CA9}" type="presParOf" srcId="{AD09DB0A-9DAA-4E3B-9F27-1523B56FB987}" destId="{891AEABF-AED9-4894-8974-C41CC6B02462}" srcOrd="0" destOrd="0" presId="urn:microsoft.com/office/officeart/2005/8/layout/chevron2"/>
    <dgm:cxn modelId="{256DC1AE-C324-4D62-8932-E9393129A5FB}" type="presParOf" srcId="{AD09DB0A-9DAA-4E3B-9F27-1523B56FB987}" destId="{8911EB95-737D-42C1-A58E-CC5610C783DC}" srcOrd="1" destOrd="0" presId="urn:microsoft.com/office/officeart/2005/8/layout/chevron2"/>
    <dgm:cxn modelId="{84E41C5B-E47D-4E6C-962B-CA09E9CD048A}" type="presParOf" srcId="{E253ED8C-2099-413B-BA19-AC18406D3B1B}" destId="{1748C5A1-40AE-4A2C-9AF3-C6BFFD864BF8}" srcOrd="9" destOrd="0" presId="urn:microsoft.com/office/officeart/2005/8/layout/chevron2"/>
    <dgm:cxn modelId="{D7E76C81-2A10-48CF-A5A9-A84BBC845FB0}" type="presParOf" srcId="{E253ED8C-2099-413B-BA19-AC18406D3B1B}" destId="{DDD387A6-93A9-4D43-A0A3-68BDE6106A9F}" srcOrd="10" destOrd="0" presId="urn:microsoft.com/office/officeart/2005/8/layout/chevron2"/>
    <dgm:cxn modelId="{EBA85947-E438-4EA7-A30E-B7520C9BFBB9}" type="presParOf" srcId="{DDD387A6-93A9-4D43-A0A3-68BDE6106A9F}" destId="{DEA8AB55-73B6-46C3-8302-75985A45ECF3}" srcOrd="0" destOrd="0" presId="urn:microsoft.com/office/officeart/2005/8/layout/chevron2"/>
    <dgm:cxn modelId="{2DAD93D3-BACF-4CA3-9586-69A5B0A826C8}" type="presParOf" srcId="{DDD387A6-93A9-4D43-A0A3-68BDE6106A9F}" destId="{0D50A737-613D-4396-9549-861A975E5673}" srcOrd="1" destOrd="0" presId="urn:microsoft.com/office/officeart/2005/8/layout/chevron2"/>
    <dgm:cxn modelId="{C7E0EE17-C261-49E2-997C-6D037719A1E6}" type="presParOf" srcId="{E253ED8C-2099-413B-BA19-AC18406D3B1B}" destId="{153BB0B7-3EE0-4D83-B692-0E4942188AA7}" srcOrd="11" destOrd="0" presId="urn:microsoft.com/office/officeart/2005/8/layout/chevron2"/>
    <dgm:cxn modelId="{640DBD29-0DD6-4DBB-B43F-F0FA0098E822}" type="presParOf" srcId="{E253ED8C-2099-413B-BA19-AC18406D3B1B}" destId="{23ABD24E-5D00-4B24-9520-88F53D41040D}" srcOrd="12" destOrd="0" presId="urn:microsoft.com/office/officeart/2005/8/layout/chevron2"/>
    <dgm:cxn modelId="{344B052C-9809-4199-BED9-ABDA421F29E9}" type="presParOf" srcId="{23ABD24E-5D00-4B24-9520-88F53D41040D}" destId="{AA9C7920-087F-41E8-BB6D-30AFBBC9C56A}" srcOrd="0" destOrd="0" presId="urn:microsoft.com/office/officeart/2005/8/layout/chevron2"/>
    <dgm:cxn modelId="{69C6B605-6932-4338-9593-C158D49A0939}" type="presParOf" srcId="{23ABD24E-5D00-4B24-9520-88F53D41040D}" destId="{6385D728-5C88-4979-AD9F-05070ADE43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335346-7B72-4E6A-B433-3CE45FBF7843}" type="doc">
      <dgm:prSet loTypeId="urn:microsoft.com/office/officeart/2005/8/layout/h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020AB9C-BB1D-4603-AA1D-9525F72D0940}">
      <dgm:prSet phldrT="[Текст]" custT="1"/>
      <dgm:spPr/>
      <dgm:t>
        <a:bodyPr/>
        <a:lstStyle/>
        <a:p>
          <a:r>
            <a:rPr lang="ru-RU" sz="1400" b="1" i="0" dirty="0" smtClean="0"/>
            <a:t>ФП-1 «Развитие научной и научно-производственной кооперации»</a:t>
          </a:r>
          <a:endParaRPr lang="ru-RU" sz="1400" b="1" dirty="0"/>
        </a:p>
      </dgm:t>
    </dgm:pt>
    <dgm:pt modelId="{550B6E9A-9CD5-4E64-A387-F4889951E0A5}" type="parTrans" cxnId="{5217E360-5A8D-482F-B686-E27F5C08AB71}">
      <dgm:prSet/>
      <dgm:spPr/>
      <dgm:t>
        <a:bodyPr/>
        <a:lstStyle/>
        <a:p>
          <a:endParaRPr lang="ru-RU"/>
        </a:p>
      </dgm:t>
    </dgm:pt>
    <dgm:pt modelId="{A38E8C0F-037B-4AE2-9071-E9BC5DB98CCB}" type="sibTrans" cxnId="{5217E360-5A8D-482F-B686-E27F5C08AB71}">
      <dgm:prSet/>
      <dgm:spPr/>
      <dgm:t>
        <a:bodyPr/>
        <a:lstStyle/>
        <a:p>
          <a:endParaRPr lang="ru-RU"/>
        </a:p>
      </dgm:t>
    </dgm:pt>
    <dgm:pt modelId="{9A29A62E-9C80-4D37-9DA1-050A245CEFC9}">
      <dgm:prSet phldrT="[Текст]"/>
      <dgm:spPr/>
      <dgm:t>
        <a:bodyPr/>
        <a:lstStyle/>
        <a:p>
          <a:r>
            <a:rPr lang="ru-RU" b="1" i="0" dirty="0" smtClean="0"/>
            <a:t>Задача 1.</a:t>
          </a:r>
          <a:r>
            <a:rPr lang="ru-RU" b="0" i="0" dirty="0" smtClean="0"/>
            <a:t> Создание не менее 15 научно-образовательных центров мирового уровня на основе интеграции университетов и научных организаций и их кооперации с организациями, действующими в реальном секторе экономики (далее – компании-участники НОЦ). 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C6CB2907-6C0A-43A0-A175-021852AA3DC2}" type="parTrans" cxnId="{A1A3B5E2-23AE-491B-BDF7-C6AA8EBA5E28}">
      <dgm:prSet/>
      <dgm:spPr/>
      <dgm:t>
        <a:bodyPr/>
        <a:lstStyle/>
        <a:p>
          <a:endParaRPr lang="ru-RU"/>
        </a:p>
      </dgm:t>
    </dgm:pt>
    <dgm:pt modelId="{C476DD69-04B1-4D15-9E30-6EACC890BB9B}" type="sibTrans" cxnId="{A1A3B5E2-23AE-491B-BDF7-C6AA8EBA5E28}">
      <dgm:prSet/>
      <dgm:spPr/>
      <dgm:t>
        <a:bodyPr/>
        <a:lstStyle/>
        <a:p>
          <a:endParaRPr lang="ru-RU"/>
        </a:p>
      </dgm:t>
    </dgm:pt>
    <dgm:pt modelId="{BA25F43B-281C-47C2-8AC7-3DC124811E8A}">
      <dgm:prSet phldrT="[Текст]"/>
      <dgm:spPr/>
      <dgm:t>
        <a:bodyPr/>
        <a:lstStyle/>
        <a:p>
          <a:r>
            <a:rPr lang="ru-RU" b="1" i="0" dirty="0" smtClean="0"/>
            <a:t>Задача 2.</a:t>
          </a:r>
          <a:r>
            <a:rPr lang="ru-RU" b="0" i="0" dirty="0" smtClean="0"/>
            <a:t> Создание научных центров мирового уровня, включая сеть международных математических центров и центров геномных исследований.</a:t>
          </a:r>
          <a:endParaRPr lang="ru-RU" dirty="0"/>
        </a:p>
      </dgm:t>
    </dgm:pt>
    <dgm:pt modelId="{A049A373-75EB-4046-BF3A-8D7D0B53D86C}" type="parTrans" cxnId="{566FC010-1EB2-48D5-A3EA-60848FFB0C88}">
      <dgm:prSet/>
      <dgm:spPr/>
      <dgm:t>
        <a:bodyPr/>
        <a:lstStyle/>
        <a:p>
          <a:endParaRPr lang="ru-RU"/>
        </a:p>
      </dgm:t>
    </dgm:pt>
    <dgm:pt modelId="{4B480499-6FC1-4E72-A459-0CBCD6882AF4}" type="sibTrans" cxnId="{566FC010-1EB2-48D5-A3EA-60848FFB0C88}">
      <dgm:prSet/>
      <dgm:spPr/>
      <dgm:t>
        <a:bodyPr/>
        <a:lstStyle/>
        <a:p>
          <a:endParaRPr lang="ru-RU"/>
        </a:p>
      </dgm:t>
    </dgm:pt>
    <dgm:pt modelId="{80B20A0D-1CB9-46F1-A4CD-4A6B1DD7A1ED}">
      <dgm:prSet phldrT="[Текст]" custT="1"/>
      <dgm:spPr/>
      <dgm:t>
        <a:bodyPr/>
        <a:lstStyle/>
        <a:p>
          <a:r>
            <a:rPr lang="ru-RU" sz="1400" b="1" i="0" dirty="0" smtClean="0"/>
            <a:t>ФП-2 «Развитие передовой инфраструктуры для проведения исследований и разработок в Российской Федерации»</a:t>
          </a:r>
          <a:endParaRPr lang="ru-RU" sz="1400" b="1" dirty="0"/>
        </a:p>
      </dgm:t>
    </dgm:pt>
    <dgm:pt modelId="{3C1D8C45-9EEF-4C8D-8D25-31D1F1532843}" type="parTrans" cxnId="{1E00243A-2B0E-4A67-BE0F-4FC5D16A3F12}">
      <dgm:prSet/>
      <dgm:spPr/>
      <dgm:t>
        <a:bodyPr/>
        <a:lstStyle/>
        <a:p>
          <a:endParaRPr lang="ru-RU"/>
        </a:p>
      </dgm:t>
    </dgm:pt>
    <dgm:pt modelId="{357ADE6E-0106-40F3-A886-0EED0C5CE635}" type="sibTrans" cxnId="{1E00243A-2B0E-4A67-BE0F-4FC5D16A3F12}">
      <dgm:prSet/>
      <dgm:spPr/>
      <dgm:t>
        <a:bodyPr/>
        <a:lstStyle/>
        <a:p>
          <a:endParaRPr lang="ru-RU"/>
        </a:p>
      </dgm:t>
    </dgm:pt>
    <dgm:pt modelId="{93ECABC2-8971-4C57-AD85-88CE0373BEF5}">
      <dgm:prSet phldrT="[Текст]"/>
      <dgm:spPr/>
      <dgm:t>
        <a:bodyPr/>
        <a:lstStyle/>
        <a:p>
          <a:r>
            <a:rPr lang="ru-RU" b="1" i="0" dirty="0" smtClean="0"/>
            <a:t>Задача 1.</a:t>
          </a:r>
          <a:r>
            <a:rPr lang="ru-RU" b="0" i="0" dirty="0" smtClean="0"/>
            <a:t> Обновление не менее 50 процентов приборной базы ведущих организаций, выполняющих научные исследования и разработки.</a:t>
          </a:r>
          <a:endParaRPr lang="ru-RU" dirty="0"/>
        </a:p>
      </dgm:t>
    </dgm:pt>
    <dgm:pt modelId="{ABC3A0D5-3E4A-4B59-AE87-372F520DD229}" type="parTrans" cxnId="{6A8C7605-6E4B-4400-9B20-6C4A95C982F0}">
      <dgm:prSet/>
      <dgm:spPr/>
      <dgm:t>
        <a:bodyPr/>
        <a:lstStyle/>
        <a:p>
          <a:endParaRPr lang="ru-RU"/>
        </a:p>
      </dgm:t>
    </dgm:pt>
    <dgm:pt modelId="{48E3BA93-4EDD-4D65-9E17-46BC8C1B4DBE}" type="sibTrans" cxnId="{6A8C7605-6E4B-4400-9B20-6C4A95C982F0}">
      <dgm:prSet/>
      <dgm:spPr/>
      <dgm:t>
        <a:bodyPr/>
        <a:lstStyle/>
        <a:p>
          <a:endParaRPr lang="ru-RU"/>
        </a:p>
      </dgm:t>
    </dgm:pt>
    <dgm:pt modelId="{09978EF1-F4CF-4558-B549-481EDD01CCF1}">
      <dgm:prSet phldrT="[Текст]"/>
      <dgm:spPr/>
      <dgm:t>
        <a:bodyPr/>
        <a:lstStyle/>
        <a:p>
          <a:r>
            <a:rPr lang="ru-RU" b="1" i="0" dirty="0" smtClean="0"/>
            <a:t>Задача 2. </a:t>
          </a:r>
          <a:r>
            <a:rPr lang="ru-RU" b="0" i="0" dirty="0" smtClean="0"/>
            <a:t>Развитие передовой инфраструктуры научных исследований и разработок, инновационной деятельности, включая создание и развитие сети уникальных установок класса «</a:t>
          </a:r>
          <a:r>
            <a:rPr lang="ru-RU" b="0" i="0" dirty="0" err="1" smtClean="0"/>
            <a:t>мегасайенс</a:t>
          </a:r>
          <a:r>
            <a:rPr lang="ru-RU" b="0" i="0" dirty="0" smtClean="0"/>
            <a:t>».</a:t>
          </a:r>
          <a:endParaRPr lang="ru-RU" dirty="0"/>
        </a:p>
      </dgm:t>
    </dgm:pt>
    <dgm:pt modelId="{C7CA041B-F362-42B4-A5BB-D46425873EB2}" type="parTrans" cxnId="{16E6A0F5-4D0C-4045-9DF1-A23F27E0DB44}">
      <dgm:prSet/>
      <dgm:spPr/>
      <dgm:t>
        <a:bodyPr/>
        <a:lstStyle/>
        <a:p>
          <a:endParaRPr lang="ru-RU"/>
        </a:p>
      </dgm:t>
    </dgm:pt>
    <dgm:pt modelId="{32DCDDF4-FB52-4F3A-B118-E680C9E35EBD}" type="sibTrans" cxnId="{16E6A0F5-4D0C-4045-9DF1-A23F27E0DB44}">
      <dgm:prSet/>
      <dgm:spPr/>
      <dgm:t>
        <a:bodyPr/>
        <a:lstStyle/>
        <a:p>
          <a:endParaRPr lang="ru-RU"/>
        </a:p>
      </dgm:t>
    </dgm:pt>
    <dgm:pt modelId="{C571B9E3-E013-466D-ADB3-B783DB6A3346}">
      <dgm:prSet phldrT="[Текст]" custT="1"/>
      <dgm:spPr/>
      <dgm:t>
        <a:bodyPr/>
        <a:lstStyle/>
        <a:p>
          <a:r>
            <a:rPr lang="ru-RU" sz="1400" b="1" i="0" dirty="0" smtClean="0"/>
            <a:t>ФП-3 «Развитие кадрового потенциала в сфере исследований и разработок»</a:t>
          </a:r>
          <a:endParaRPr lang="ru-RU" sz="1400" b="1" dirty="0"/>
        </a:p>
      </dgm:t>
    </dgm:pt>
    <dgm:pt modelId="{8F5D093A-8467-4698-9754-47F4FEBA40F9}" type="parTrans" cxnId="{99879A8B-483D-4345-AB06-93C8679C0DD5}">
      <dgm:prSet/>
      <dgm:spPr/>
      <dgm:t>
        <a:bodyPr/>
        <a:lstStyle/>
        <a:p>
          <a:endParaRPr lang="ru-RU"/>
        </a:p>
      </dgm:t>
    </dgm:pt>
    <dgm:pt modelId="{3F344C5C-DAB7-47BD-B86E-CF22774D583E}" type="sibTrans" cxnId="{99879A8B-483D-4345-AB06-93C8679C0DD5}">
      <dgm:prSet/>
      <dgm:spPr/>
      <dgm:t>
        <a:bodyPr/>
        <a:lstStyle/>
        <a:p>
          <a:endParaRPr lang="ru-RU"/>
        </a:p>
      </dgm:t>
    </dgm:pt>
    <dgm:pt modelId="{689EEA61-CA02-4C84-A14B-AB45732C62F9}">
      <dgm:prSet phldrT="[Текст]"/>
      <dgm:spPr/>
      <dgm:t>
        <a:bodyPr/>
        <a:lstStyle/>
        <a:p>
          <a:r>
            <a:rPr lang="ru-RU" b="1" i="0" dirty="0" smtClean="0"/>
            <a:t>Задача 1.</a:t>
          </a:r>
          <a:r>
            <a:rPr lang="ru-RU" b="0" i="0" dirty="0" smtClean="0"/>
            <a:t> Формирование целостной системы подготовки и профессионального роста научных и научно-педагогических кадров, обеспечивающей условия для осуществления молодыми учеными научных исследований и разработок, создания научных лабораторий и конкурентоспособных коллективов.</a:t>
          </a:r>
          <a:endParaRPr lang="ru-RU" dirty="0"/>
        </a:p>
      </dgm:t>
    </dgm:pt>
    <dgm:pt modelId="{CBD0F33C-E1BA-4412-B745-5DBB4865F793}" type="parTrans" cxnId="{2FCADA10-C5EB-4E72-BD62-56E5A0BD7BED}">
      <dgm:prSet/>
      <dgm:spPr/>
      <dgm:t>
        <a:bodyPr/>
        <a:lstStyle/>
        <a:p>
          <a:endParaRPr lang="ru-RU"/>
        </a:p>
      </dgm:t>
    </dgm:pt>
    <dgm:pt modelId="{E61D2A5D-95D9-4091-B04A-ABE4C70B4AFB}" type="sibTrans" cxnId="{2FCADA10-C5EB-4E72-BD62-56E5A0BD7BED}">
      <dgm:prSet/>
      <dgm:spPr/>
      <dgm:t>
        <a:bodyPr/>
        <a:lstStyle/>
        <a:p>
          <a:endParaRPr lang="ru-RU"/>
        </a:p>
      </dgm:t>
    </dgm:pt>
    <dgm:pt modelId="{2A441251-C17E-49A8-A9A4-DBF19C581BF1}">
      <dgm:prSet phldrT="[Текст]"/>
      <dgm:spPr/>
      <dgm:t>
        <a:bodyPr/>
        <a:lstStyle/>
        <a:p>
          <a:endParaRPr lang="ru-RU" dirty="0"/>
        </a:p>
      </dgm:t>
    </dgm:pt>
    <dgm:pt modelId="{9D462D4B-2049-4D00-B4B2-37A4701DA1C2}" type="parTrans" cxnId="{3A14D2C6-4216-4029-8440-B82DE5188F2E}">
      <dgm:prSet/>
      <dgm:spPr/>
      <dgm:t>
        <a:bodyPr/>
        <a:lstStyle/>
        <a:p>
          <a:endParaRPr lang="ru-RU"/>
        </a:p>
      </dgm:t>
    </dgm:pt>
    <dgm:pt modelId="{E85CDB47-9B71-4C38-9A97-A51EE1D6B849}" type="sibTrans" cxnId="{3A14D2C6-4216-4029-8440-B82DE5188F2E}">
      <dgm:prSet/>
      <dgm:spPr/>
      <dgm:t>
        <a:bodyPr/>
        <a:lstStyle/>
        <a:p>
          <a:endParaRPr lang="ru-RU"/>
        </a:p>
      </dgm:t>
    </dgm:pt>
    <dgm:pt modelId="{26B6821E-5177-4F21-A352-828D0FF71AEE}" type="pres">
      <dgm:prSet presAssocID="{03335346-7B72-4E6A-B433-3CE45FBF78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9FB558-5293-425C-8ACA-FA6A985590F2}" type="pres">
      <dgm:prSet presAssocID="{6020AB9C-BB1D-4603-AA1D-9525F72D0940}" presName="composite" presStyleCnt="0"/>
      <dgm:spPr/>
    </dgm:pt>
    <dgm:pt modelId="{1443E077-4684-4C9B-86EC-5923A0C6260B}" type="pres">
      <dgm:prSet presAssocID="{6020AB9C-BB1D-4603-AA1D-9525F72D0940}" presName="parTx" presStyleLbl="alignNode1" presStyleIdx="0" presStyleCnt="3" custScaleY="226853" custLinFactNeighborX="-103" custLinFactNeighborY="-491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E0F32-707B-4C54-9708-A5B1C9EAF09E}" type="pres">
      <dgm:prSet presAssocID="{6020AB9C-BB1D-4603-AA1D-9525F72D0940}" presName="desTx" presStyleLbl="alignAccFollowNode1" presStyleIdx="0" presStyleCnt="3" custScaleY="92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DC517-D534-426B-B439-579A7E331C98}" type="pres">
      <dgm:prSet presAssocID="{A38E8C0F-037B-4AE2-9071-E9BC5DB98CCB}" presName="space" presStyleCnt="0"/>
      <dgm:spPr/>
    </dgm:pt>
    <dgm:pt modelId="{3FA0BB76-CE0C-4D7F-804C-7A1B459EBC9C}" type="pres">
      <dgm:prSet presAssocID="{80B20A0D-1CB9-46F1-A4CD-4A6B1DD7A1ED}" presName="composite" presStyleCnt="0"/>
      <dgm:spPr/>
    </dgm:pt>
    <dgm:pt modelId="{4235E00B-C08A-428D-B940-4EC8285F62AA}" type="pres">
      <dgm:prSet presAssocID="{80B20A0D-1CB9-46F1-A4CD-4A6B1DD7A1ED}" presName="parTx" presStyleLbl="alignNode1" presStyleIdx="1" presStyleCnt="3" custScaleY="239154" custLinFactNeighborX="-1114" custLinFactNeighborY="-465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45959-94B1-4671-8505-0F2C64FD7866}" type="pres">
      <dgm:prSet presAssocID="{80B20A0D-1CB9-46F1-A4CD-4A6B1DD7A1ED}" presName="desTx" presStyleLbl="alignAccFollowNode1" presStyleIdx="1" presStyleCnt="3" custScaleY="90576" custLinFactNeighborX="-1114" custLinFactNeighborY="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5EAAF-B7CD-4837-A68D-813764321F93}" type="pres">
      <dgm:prSet presAssocID="{357ADE6E-0106-40F3-A886-0EED0C5CE635}" presName="space" presStyleCnt="0"/>
      <dgm:spPr/>
    </dgm:pt>
    <dgm:pt modelId="{3E5A8C2D-241B-44CF-8F04-34A89A8FF00E}" type="pres">
      <dgm:prSet presAssocID="{C571B9E3-E013-466D-ADB3-B783DB6A3346}" presName="composite" presStyleCnt="0"/>
      <dgm:spPr/>
    </dgm:pt>
    <dgm:pt modelId="{F363332D-C809-4EEF-A2B1-80C54BE45441}" type="pres">
      <dgm:prSet presAssocID="{C571B9E3-E013-466D-ADB3-B783DB6A3346}" presName="parTx" presStyleLbl="alignNode1" presStyleIdx="2" presStyleCnt="3" custScaleY="235196" custLinFactNeighborX="-4815" custLinFactNeighborY="-459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98274-CA6D-46C1-912E-2BCC9809054A}" type="pres">
      <dgm:prSet presAssocID="{C571B9E3-E013-466D-ADB3-B783DB6A3346}" presName="desTx" presStyleLbl="alignAccFollowNode1" presStyleIdx="2" presStyleCnt="3" custScaleX="100001" custScaleY="93355" custLinFactNeighborX="-4815" custLinFactNeighborY="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EF75EA-DC9D-4B96-85D0-238A81E0EA3A}" type="presOf" srcId="{C571B9E3-E013-466D-ADB3-B783DB6A3346}" destId="{F363332D-C809-4EEF-A2B1-80C54BE45441}" srcOrd="0" destOrd="0" presId="urn:microsoft.com/office/officeart/2005/8/layout/hList1"/>
    <dgm:cxn modelId="{5217E360-5A8D-482F-B686-E27F5C08AB71}" srcId="{03335346-7B72-4E6A-B433-3CE45FBF7843}" destId="{6020AB9C-BB1D-4603-AA1D-9525F72D0940}" srcOrd="0" destOrd="0" parTransId="{550B6E9A-9CD5-4E64-A387-F4889951E0A5}" sibTransId="{A38E8C0F-037B-4AE2-9071-E9BC5DB98CCB}"/>
    <dgm:cxn modelId="{566FC010-1EB2-48D5-A3EA-60848FFB0C88}" srcId="{6020AB9C-BB1D-4603-AA1D-9525F72D0940}" destId="{BA25F43B-281C-47C2-8AC7-3DC124811E8A}" srcOrd="1" destOrd="0" parTransId="{A049A373-75EB-4046-BF3A-8D7D0B53D86C}" sibTransId="{4B480499-6FC1-4E72-A459-0CBCD6882AF4}"/>
    <dgm:cxn modelId="{D2C73418-170F-4643-9241-B31F97C31989}" type="presOf" srcId="{93ECABC2-8971-4C57-AD85-88CE0373BEF5}" destId="{48F45959-94B1-4671-8505-0F2C64FD7866}" srcOrd="0" destOrd="0" presId="urn:microsoft.com/office/officeart/2005/8/layout/hList1"/>
    <dgm:cxn modelId="{A1A3B5E2-23AE-491B-BDF7-C6AA8EBA5E28}" srcId="{6020AB9C-BB1D-4603-AA1D-9525F72D0940}" destId="{9A29A62E-9C80-4D37-9DA1-050A245CEFC9}" srcOrd="0" destOrd="0" parTransId="{C6CB2907-6C0A-43A0-A175-021852AA3DC2}" sibTransId="{C476DD69-04B1-4D15-9E30-6EACC890BB9B}"/>
    <dgm:cxn modelId="{2FCADA10-C5EB-4E72-BD62-56E5A0BD7BED}" srcId="{C571B9E3-E013-466D-ADB3-B783DB6A3346}" destId="{689EEA61-CA02-4C84-A14B-AB45732C62F9}" srcOrd="0" destOrd="0" parTransId="{CBD0F33C-E1BA-4412-B745-5DBB4865F793}" sibTransId="{E61D2A5D-95D9-4091-B04A-ABE4C70B4AFB}"/>
    <dgm:cxn modelId="{16E6A0F5-4D0C-4045-9DF1-A23F27E0DB44}" srcId="{80B20A0D-1CB9-46F1-A4CD-4A6B1DD7A1ED}" destId="{09978EF1-F4CF-4558-B549-481EDD01CCF1}" srcOrd="2" destOrd="0" parTransId="{C7CA041B-F362-42B4-A5BB-D46425873EB2}" sibTransId="{32DCDDF4-FB52-4F3A-B118-E680C9E35EBD}"/>
    <dgm:cxn modelId="{1E00243A-2B0E-4A67-BE0F-4FC5D16A3F12}" srcId="{03335346-7B72-4E6A-B433-3CE45FBF7843}" destId="{80B20A0D-1CB9-46F1-A4CD-4A6B1DD7A1ED}" srcOrd="1" destOrd="0" parTransId="{3C1D8C45-9EEF-4C8D-8D25-31D1F1532843}" sibTransId="{357ADE6E-0106-40F3-A886-0EED0C5CE635}"/>
    <dgm:cxn modelId="{2EF2764E-EEB3-4DAE-B7C7-C74CB6EDC568}" type="presOf" srcId="{6020AB9C-BB1D-4603-AA1D-9525F72D0940}" destId="{1443E077-4684-4C9B-86EC-5923A0C6260B}" srcOrd="0" destOrd="0" presId="urn:microsoft.com/office/officeart/2005/8/layout/hList1"/>
    <dgm:cxn modelId="{3643839C-9F94-4F52-96C5-23CED16F010A}" type="presOf" srcId="{2A441251-C17E-49A8-A9A4-DBF19C581BF1}" destId="{48F45959-94B1-4671-8505-0F2C64FD7866}" srcOrd="0" destOrd="1" presId="urn:microsoft.com/office/officeart/2005/8/layout/hList1"/>
    <dgm:cxn modelId="{99879A8B-483D-4345-AB06-93C8679C0DD5}" srcId="{03335346-7B72-4E6A-B433-3CE45FBF7843}" destId="{C571B9E3-E013-466D-ADB3-B783DB6A3346}" srcOrd="2" destOrd="0" parTransId="{8F5D093A-8467-4698-9754-47F4FEBA40F9}" sibTransId="{3F344C5C-DAB7-47BD-B86E-CF22774D583E}"/>
    <dgm:cxn modelId="{C9890D21-2826-451B-BA79-7F4636D63090}" type="presOf" srcId="{689EEA61-CA02-4C84-A14B-AB45732C62F9}" destId="{53498274-CA6D-46C1-912E-2BCC9809054A}" srcOrd="0" destOrd="0" presId="urn:microsoft.com/office/officeart/2005/8/layout/hList1"/>
    <dgm:cxn modelId="{F962CA9B-7230-4B33-A975-FF991496158D}" type="presOf" srcId="{BA25F43B-281C-47C2-8AC7-3DC124811E8A}" destId="{F92E0F32-707B-4C54-9708-A5B1C9EAF09E}" srcOrd="0" destOrd="1" presId="urn:microsoft.com/office/officeart/2005/8/layout/hList1"/>
    <dgm:cxn modelId="{5F8092FF-B6F8-4A94-9904-58445E9B3544}" type="presOf" srcId="{80B20A0D-1CB9-46F1-A4CD-4A6B1DD7A1ED}" destId="{4235E00B-C08A-428D-B940-4EC8285F62AA}" srcOrd="0" destOrd="0" presId="urn:microsoft.com/office/officeart/2005/8/layout/hList1"/>
    <dgm:cxn modelId="{8B7E9C2D-8798-491A-B04B-9C924464CB3A}" type="presOf" srcId="{9A29A62E-9C80-4D37-9DA1-050A245CEFC9}" destId="{F92E0F32-707B-4C54-9708-A5B1C9EAF09E}" srcOrd="0" destOrd="0" presId="urn:microsoft.com/office/officeart/2005/8/layout/hList1"/>
    <dgm:cxn modelId="{6A8C7605-6E4B-4400-9B20-6C4A95C982F0}" srcId="{80B20A0D-1CB9-46F1-A4CD-4A6B1DD7A1ED}" destId="{93ECABC2-8971-4C57-AD85-88CE0373BEF5}" srcOrd="0" destOrd="0" parTransId="{ABC3A0D5-3E4A-4B59-AE87-372F520DD229}" sibTransId="{48E3BA93-4EDD-4D65-9E17-46BC8C1B4DBE}"/>
    <dgm:cxn modelId="{E4EA7B98-8C4D-4D3E-93AE-26940CE8AEFD}" type="presOf" srcId="{03335346-7B72-4E6A-B433-3CE45FBF7843}" destId="{26B6821E-5177-4F21-A352-828D0FF71AEE}" srcOrd="0" destOrd="0" presId="urn:microsoft.com/office/officeart/2005/8/layout/hList1"/>
    <dgm:cxn modelId="{3A14D2C6-4216-4029-8440-B82DE5188F2E}" srcId="{80B20A0D-1CB9-46F1-A4CD-4A6B1DD7A1ED}" destId="{2A441251-C17E-49A8-A9A4-DBF19C581BF1}" srcOrd="1" destOrd="0" parTransId="{9D462D4B-2049-4D00-B4B2-37A4701DA1C2}" sibTransId="{E85CDB47-9B71-4C38-9A97-A51EE1D6B849}"/>
    <dgm:cxn modelId="{B9F14C69-2252-4851-AFA8-2D68C470AAC3}" type="presOf" srcId="{09978EF1-F4CF-4558-B549-481EDD01CCF1}" destId="{48F45959-94B1-4671-8505-0F2C64FD7866}" srcOrd="0" destOrd="2" presId="urn:microsoft.com/office/officeart/2005/8/layout/hList1"/>
    <dgm:cxn modelId="{97FC231B-5CE1-4514-A184-52535C55365F}" type="presParOf" srcId="{26B6821E-5177-4F21-A352-828D0FF71AEE}" destId="{E49FB558-5293-425C-8ACA-FA6A985590F2}" srcOrd="0" destOrd="0" presId="urn:microsoft.com/office/officeart/2005/8/layout/hList1"/>
    <dgm:cxn modelId="{380F0E15-8BA9-4FBB-A42D-236002BF82A8}" type="presParOf" srcId="{E49FB558-5293-425C-8ACA-FA6A985590F2}" destId="{1443E077-4684-4C9B-86EC-5923A0C6260B}" srcOrd="0" destOrd="0" presId="urn:microsoft.com/office/officeart/2005/8/layout/hList1"/>
    <dgm:cxn modelId="{8C341944-C54D-4BC4-928F-F61C2997AE90}" type="presParOf" srcId="{E49FB558-5293-425C-8ACA-FA6A985590F2}" destId="{F92E0F32-707B-4C54-9708-A5B1C9EAF09E}" srcOrd="1" destOrd="0" presId="urn:microsoft.com/office/officeart/2005/8/layout/hList1"/>
    <dgm:cxn modelId="{69345076-2E34-4564-B3FA-B54254A7654B}" type="presParOf" srcId="{26B6821E-5177-4F21-A352-828D0FF71AEE}" destId="{673DC517-D534-426B-B439-579A7E331C98}" srcOrd="1" destOrd="0" presId="urn:microsoft.com/office/officeart/2005/8/layout/hList1"/>
    <dgm:cxn modelId="{E320C4C1-3ADB-442A-813D-F8590F0552D0}" type="presParOf" srcId="{26B6821E-5177-4F21-A352-828D0FF71AEE}" destId="{3FA0BB76-CE0C-4D7F-804C-7A1B459EBC9C}" srcOrd="2" destOrd="0" presId="urn:microsoft.com/office/officeart/2005/8/layout/hList1"/>
    <dgm:cxn modelId="{1934CD91-D2EB-40AB-8C10-78147D08D3A1}" type="presParOf" srcId="{3FA0BB76-CE0C-4D7F-804C-7A1B459EBC9C}" destId="{4235E00B-C08A-428D-B940-4EC8285F62AA}" srcOrd="0" destOrd="0" presId="urn:microsoft.com/office/officeart/2005/8/layout/hList1"/>
    <dgm:cxn modelId="{70ECEE6D-96F1-4572-A932-DE5C7AD21848}" type="presParOf" srcId="{3FA0BB76-CE0C-4D7F-804C-7A1B459EBC9C}" destId="{48F45959-94B1-4671-8505-0F2C64FD7866}" srcOrd="1" destOrd="0" presId="urn:microsoft.com/office/officeart/2005/8/layout/hList1"/>
    <dgm:cxn modelId="{9C48C09B-B836-4FB2-87C3-F6D86BEF8C1B}" type="presParOf" srcId="{26B6821E-5177-4F21-A352-828D0FF71AEE}" destId="{59B5EAAF-B7CD-4837-A68D-813764321F93}" srcOrd="3" destOrd="0" presId="urn:microsoft.com/office/officeart/2005/8/layout/hList1"/>
    <dgm:cxn modelId="{6A528FD7-E130-48CD-AEE7-EC124D9E5592}" type="presParOf" srcId="{26B6821E-5177-4F21-A352-828D0FF71AEE}" destId="{3E5A8C2D-241B-44CF-8F04-34A89A8FF00E}" srcOrd="4" destOrd="0" presId="urn:microsoft.com/office/officeart/2005/8/layout/hList1"/>
    <dgm:cxn modelId="{4BEC91FF-4DA0-4DF5-A8AB-7F761E63E2C1}" type="presParOf" srcId="{3E5A8C2D-241B-44CF-8F04-34A89A8FF00E}" destId="{F363332D-C809-4EEF-A2B1-80C54BE45441}" srcOrd="0" destOrd="0" presId="urn:microsoft.com/office/officeart/2005/8/layout/hList1"/>
    <dgm:cxn modelId="{86E98A08-ADEB-456B-9B25-F46DEABC4CC7}" type="presParOf" srcId="{3E5A8C2D-241B-44CF-8F04-34A89A8FF00E}" destId="{53498274-CA6D-46C1-912E-2BCC9809054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640E04-10FE-4EB7-8163-B402EA8FFA83}" type="doc">
      <dgm:prSet loTypeId="urn:microsoft.com/office/officeart/2005/8/layout/chevron2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A538230E-8D80-42E8-ACEF-46E20F7560F9}">
      <dgm:prSet/>
      <dgm:spPr/>
      <dgm:t>
        <a:bodyPr/>
        <a:lstStyle/>
        <a:p>
          <a:pPr rtl="0"/>
          <a:endParaRPr lang="ru-RU" dirty="0"/>
        </a:p>
      </dgm:t>
    </dgm:pt>
    <dgm:pt modelId="{9EE64FCF-F97C-4D1D-B23A-D776E1768F9C}" type="parTrans" cxnId="{3DEB8352-A825-4FB3-92FC-1B327390C255}">
      <dgm:prSet/>
      <dgm:spPr/>
      <dgm:t>
        <a:bodyPr/>
        <a:lstStyle/>
        <a:p>
          <a:endParaRPr lang="ru-RU"/>
        </a:p>
      </dgm:t>
    </dgm:pt>
    <dgm:pt modelId="{34DC46A3-4F59-4D83-926C-B3024EF4F5A1}" type="sibTrans" cxnId="{3DEB8352-A825-4FB3-92FC-1B327390C255}">
      <dgm:prSet/>
      <dgm:spPr/>
      <dgm:t>
        <a:bodyPr/>
        <a:lstStyle/>
        <a:p>
          <a:endParaRPr lang="ru-RU"/>
        </a:p>
      </dgm:t>
    </dgm:pt>
    <dgm:pt modelId="{16F53DE6-0524-40E3-99A7-F247008D4E89}">
      <dgm:prSet custT="1"/>
      <dgm:spPr/>
      <dgm:t>
        <a:bodyPr/>
        <a:lstStyle/>
        <a:p>
          <a:pPr rtl="0"/>
          <a:r>
            <a:rPr lang="ru-RU" sz="1400" dirty="0" smtClean="0"/>
            <a:t>Развитие  технологий,  отвечающих  на  большие  вызовы;</a:t>
          </a:r>
          <a:endParaRPr lang="ru-RU" sz="1400" dirty="0"/>
        </a:p>
      </dgm:t>
    </dgm:pt>
    <dgm:pt modelId="{023D8EEA-F774-4EF3-B206-926D8B49E7EF}" type="parTrans" cxnId="{8587787D-CE28-4E87-882E-DAAC9E6BBB78}">
      <dgm:prSet/>
      <dgm:spPr/>
      <dgm:t>
        <a:bodyPr/>
        <a:lstStyle/>
        <a:p>
          <a:endParaRPr lang="ru-RU"/>
        </a:p>
      </dgm:t>
    </dgm:pt>
    <dgm:pt modelId="{4C9C90EE-1888-4B91-8C8A-3EA61D607D36}" type="sibTrans" cxnId="{8587787D-CE28-4E87-882E-DAAC9E6BBB78}">
      <dgm:prSet/>
      <dgm:spPr/>
      <dgm:t>
        <a:bodyPr/>
        <a:lstStyle/>
        <a:p>
          <a:endParaRPr lang="ru-RU"/>
        </a:p>
      </dgm:t>
    </dgm:pt>
    <dgm:pt modelId="{9A017F45-2756-4B7A-B434-52E400E84326}">
      <dgm:prSet custT="1"/>
      <dgm:spPr/>
      <dgm:t>
        <a:bodyPr/>
        <a:lstStyle/>
        <a:p>
          <a:pPr rtl="0"/>
          <a:r>
            <a:rPr lang="ru-RU" sz="1400" dirty="0" smtClean="0"/>
            <a:t>Развитие  инфраструктуры  научной,  научно-технической и инновационной деятельности;   </a:t>
          </a:r>
          <a:endParaRPr lang="ru-RU" sz="1400" dirty="0"/>
        </a:p>
      </dgm:t>
    </dgm:pt>
    <dgm:pt modelId="{21D13DA1-B5EF-41D4-B984-96BA5747766C}" type="parTrans" cxnId="{602F6EBA-EA47-4A8A-959C-3003DAFCF6AC}">
      <dgm:prSet/>
      <dgm:spPr/>
      <dgm:t>
        <a:bodyPr/>
        <a:lstStyle/>
        <a:p>
          <a:endParaRPr lang="ru-RU"/>
        </a:p>
      </dgm:t>
    </dgm:pt>
    <dgm:pt modelId="{00F9C75F-9485-4773-A4C4-F121375542D4}" type="sibTrans" cxnId="{602F6EBA-EA47-4A8A-959C-3003DAFCF6AC}">
      <dgm:prSet/>
      <dgm:spPr/>
      <dgm:t>
        <a:bodyPr/>
        <a:lstStyle/>
        <a:p>
          <a:endParaRPr lang="ru-RU"/>
        </a:p>
      </dgm:t>
    </dgm:pt>
    <dgm:pt modelId="{93391341-CB60-46E0-8410-7808A07E1BC5}">
      <dgm:prSet custT="1"/>
      <dgm:spPr/>
      <dgm:t>
        <a:bodyPr/>
        <a:lstStyle/>
        <a:p>
          <a:pPr rtl="0"/>
          <a:r>
            <a:rPr lang="ru-RU" sz="1400" dirty="0" smtClean="0"/>
            <a:t>Наукоемкие  продукты  (товары,  услуги),  востребованные  на  внутренних  и внешних  рынках,  в  т.ч.  рынках  НТИ;</a:t>
          </a:r>
          <a:endParaRPr lang="ru-RU" sz="1400" dirty="0"/>
        </a:p>
      </dgm:t>
    </dgm:pt>
    <dgm:pt modelId="{13FBFDE6-3713-4FA2-ADF0-A6619322078D}" type="parTrans" cxnId="{05F98AA6-B79A-442F-AC71-F85E75A985D6}">
      <dgm:prSet/>
      <dgm:spPr/>
      <dgm:t>
        <a:bodyPr/>
        <a:lstStyle/>
        <a:p>
          <a:endParaRPr lang="ru-RU"/>
        </a:p>
      </dgm:t>
    </dgm:pt>
    <dgm:pt modelId="{4D93BF18-2802-4F99-A74D-A75E11D5EC60}" type="sibTrans" cxnId="{05F98AA6-B79A-442F-AC71-F85E75A985D6}">
      <dgm:prSet/>
      <dgm:spPr/>
      <dgm:t>
        <a:bodyPr/>
        <a:lstStyle/>
        <a:p>
          <a:endParaRPr lang="ru-RU"/>
        </a:p>
      </dgm:t>
    </dgm:pt>
    <dgm:pt modelId="{0208E3C8-285D-465E-968C-7126B564C118}">
      <dgm:prSet custT="1"/>
      <dgm:spPr/>
      <dgm:t>
        <a:bodyPr/>
        <a:lstStyle/>
        <a:p>
          <a:pPr rtl="0"/>
          <a:r>
            <a:rPr lang="ru-RU" sz="1400" dirty="0" smtClean="0"/>
            <a:t>Развитие  сети  центров  коллективного  пользования  научным  оборудованием  и уникальных  научных  установок;</a:t>
          </a:r>
          <a:endParaRPr lang="ru-RU" sz="1400" dirty="0"/>
        </a:p>
      </dgm:t>
    </dgm:pt>
    <dgm:pt modelId="{86F0CF6B-462F-41BF-9883-C8DD88108994}" type="parTrans" cxnId="{B69D0BC1-551A-4C4A-8E17-19B065BEE256}">
      <dgm:prSet/>
      <dgm:spPr/>
      <dgm:t>
        <a:bodyPr/>
        <a:lstStyle/>
        <a:p>
          <a:endParaRPr lang="ru-RU"/>
        </a:p>
      </dgm:t>
    </dgm:pt>
    <dgm:pt modelId="{301E4E3F-C731-4830-ABA6-00A46832ED3F}" type="sibTrans" cxnId="{B69D0BC1-551A-4C4A-8E17-19B065BEE256}">
      <dgm:prSet/>
      <dgm:spPr/>
      <dgm:t>
        <a:bodyPr/>
        <a:lstStyle/>
        <a:p>
          <a:endParaRPr lang="ru-RU"/>
        </a:p>
      </dgm:t>
    </dgm:pt>
    <dgm:pt modelId="{4E55149F-BFE7-4F5C-AA01-210DDB928C66}">
      <dgm:prSet custT="1"/>
      <dgm:spPr/>
      <dgm:t>
        <a:bodyPr/>
        <a:lstStyle/>
        <a:p>
          <a:pPr rtl="0"/>
          <a:r>
            <a:rPr lang="ru-RU" sz="1400" dirty="0" smtClean="0"/>
            <a:t>Разработка  предложений  по  формированию  принципов  объективной  оценки ученых  и  научных  коллективов,  а  также  развитию  системы  профессиональной экспертизы  в  сфере  научной, научно-технической и инновационной деятельности;</a:t>
          </a:r>
          <a:endParaRPr lang="ru-RU" sz="1400" dirty="0"/>
        </a:p>
      </dgm:t>
    </dgm:pt>
    <dgm:pt modelId="{B55FFB3D-8A84-459F-B25B-5AAFD5D224FA}" type="parTrans" cxnId="{A98A82DE-15C6-4222-BCE3-9B1D75D2931E}">
      <dgm:prSet/>
      <dgm:spPr/>
      <dgm:t>
        <a:bodyPr/>
        <a:lstStyle/>
        <a:p>
          <a:endParaRPr lang="ru-RU"/>
        </a:p>
      </dgm:t>
    </dgm:pt>
    <dgm:pt modelId="{2D97C781-5358-4CDA-A0AF-7F50CD78BF38}" type="sibTrans" cxnId="{A98A82DE-15C6-4222-BCE3-9B1D75D2931E}">
      <dgm:prSet/>
      <dgm:spPr/>
      <dgm:t>
        <a:bodyPr/>
        <a:lstStyle/>
        <a:p>
          <a:endParaRPr lang="ru-RU"/>
        </a:p>
      </dgm:t>
    </dgm:pt>
    <dgm:pt modelId="{3DF6E977-C4D7-4AB3-9564-E94FEE2B350A}">
      <dgm:prSet custT="1"/>
      <dgm:spPr/>
      <dgm:t>
        <a:bodyPr/>
        <a:lstStyle/>
        <a:p>
          <a:pPr rtl="0"/>
          <a:r>
            <a:rPr lang="ru-RU" sz="1400" dirty="0" smtClean="0"/>
            <a:t>Разработка  концепции  международного  научно-технологического сотрудничества и интеграции</a:t>
          </a:r>
          <a:endParaRPr lang="ru-RU" sz="1400" dirty="0"/>
        </a:p>
      </dgm:t>
    </dgm:pt>
    <dgm:pt modelId="{3E01D2C4-BCEC-4AA5-BCA4-B2C71B7CAD3A}" type="parTrans" cxnId="{BFF5C2AD-09FE-4B64-851C-7355538A1913}">
      <dgm:prSet/>
      <dgm:spPr/>
      <dgm:t>
        <a:bodyPr/>
        <a:lstStyle/>
        <a:p>
          <a:endParaRPr lang="ru-RU"/>
        </a:p>
      </dgm:t>
    </dgm:pt>
    <dgm:pt modelId="{1FD53EAE-FBE8-4271-A6A9-AD55EEA4CCC8}" type="sibTrans" cxnId="{BFF5C2AD-09FE-4B64-851C-7355538A1913}">
      <dgm:prSet/>
      <dgm:spPr/>
      <dgm:t>
        <a:bodyPr/>
        <a:lstStyle/>
        <a:p>
          <a:endParaRPr lang="ru-RU"/>
        </a:p>
      </dgm:t>
    </dgm:pt>
    <dgm:pt modelId="{88BD4157-01C8-43E5-A7CF-7AEA42B53967}">
      <dgm:prSet custT="1"/>
      <dgm:spPr/>
      <dgm:t>
        <a:bodyPr/>
        <a:lstStyle/>
        <a:p>
          <a:pPr rtl="0"/>
          <a:r>
            <a:rPr lang="ru-RU" sz="1400" dirty="0" smtClean="0"/>
            <a:t>Высокий  престиж  научно-технологической  деятельности;</a:t>
          </a:r>
          <a:endParaRPr lang="ru-RU" sz="1400" dirty="0"/>
        </a:p>
      </dgm:t>
    </dgm:pt>
    <dgm:pt modelId="{810F105E-ACB2-47C6-811E-1C51ACD6FE05}" type="parTrans" cxnId="{0BA3F291-B8A3-4235-B0EE-9FE18629A853}">
      <dgm:prSet/>
      <dgm:spPr/>
      <dgm:t>
        <a:bodyPr/>
        <a:lstStyle/>
        <a:p>
          <a:endParaRPr lang="ru-RU"/>
        </a:p>
      </dgm:t>
    </dgm:pt>
    <dgm:pt modelId="{5761BACD-5293-4CB7-A265-4C3F7E56274C}" type="sibTrans" cxnId="{0BA3F291-B8A3-4235-B0EE-9FE18629A853}">
      <dgm:prSet/>
      <dgm:spPr/>
      <dgm:t>
        <a:bodyPr/>
        <a:lstStyle/>
        <a:p>
          <a:endParaRPr lang="ru-RU"/>
        </a:p>
      </dgm:t>
    </dgm:pt>
    <dgm:pt modelId="{D3FA4DD4-C711-44B0-998A-D6EA61CD884A}">
      <dgm:prSet custT="1"/>
      <dgm:spPr/>
      <dgm:t>
        <a:bodyPr/>
        <a:lstStyle/>
        <a:p>
          <a:pPr rtl="0"/>
          <a:r>
            <a:rPr lang="ru-RU" sz="1400" dirty="0" smtClean="0"/>
            <a:t>Обеспечение  устойчивого  роста  числа  исследователей,  инженеров  и технологических  предпринимателей,  систематизация  и  развитие государственных инструментов  их  адресной  поддержки;</a:t>
          </a:r>
          <a:endParaRPr lang="ru-RU" sz="1400" dirty="0"/>
        </a:p>
      </dgm:t>
    </dgm:pt>
    <dgm:pt modelId="{8A2CF53C-B42B-4462-B809-658FAD0D4519}" type="parTrans" cxnId="{4DE299C7-300A-4CCB-B068-CD76BF70F86A}">
      <dgm:prSet/>
      <dgm:spPr/>
      <dgm:t>
        <a:bodyPr/>
        <a:lstStyle/>
        <a:p>
          <a:endParaRPr lang="ru-RU"/>
        </a:p>
      </dgm:t>
    </dgm:pt>
    <dgm:pt modelId="{1D1C4B2A-ADB7-42AB-BD48-2A023DE37448}" type="sibTrans" cxnId="{4DE299C7-300A-4CCB-B068-CD76BF70F86A}">
      <dgm:prSet/>
      <dgm:spPr/>
      <dgm:t>
        <a:bodyPr/>
        <a:lstStyle/>
        <a:p>
          <a:endParaRPr lang="ru-RU"/>
        </a:p>
      </dgm:t>
    </dgm:pt>
    <dgm:pt modelId="{F0E11F2F-26DE-412D-B46C-36150218AC08}">
      <dgm:prSet/>
      <dgm:spPr/>
      <dgm:t>
        <a:bodyPr/>
        <a:lstStyle/>
        <a:p>
          <a:pPr rtl="0"/>
          <a:endParaRPr lang="ru-RU" dirty="0"/>
        </a:p>
      </dgm:t>
    </dgm:pt>
    <dgm:pt modelId="{73AA5645-41D4-4B3C-8521-80F6B1853F38}" type="parTrans" cxnId="{6FA483B1-4EB7-45F4-BB1C-A2B17FDA0F39}">
      <dgm:prSet/>
      <dgm:spPr/>
      <dgm:t>
        <a:bodyPr/>
        <a:lstStyle/>
        <a:p>
          <a:endParaRPr lang="ru-RU"/>
        </a:p>
      </dgm:t>
    </dgm:pt>
    <dgm:pt modelId="{1BB03857-78EB-4FBF-8B6F-9BB71DECFC52}" type="sibTrans" cxnId="{6FA483B1-4EB7-45F4-BB1C-A2B17FDA0F39}">
      <dgm:prSet/>
      <dgm:spPr/>
      <dgm:t>
        <a:bodyPr/>
        <a:lstStyle/>
        <a:p>
          <a:endParaRPr lang="ru-RU"/>
        </a:p>
      </dgm:t>
    </dgm:pt>
    <dgm:pt modelId="{F58EF3B6-C1CE-4C75-82D4-67386DD0641D}">
      <dgm:prSet/>
      <dgm:spPr/>
      <dgm:t>
        <a:bodyPr/>
        <a:lstStyle/>
        <a:p>
          <a:pPr rtl="0"/>
          <a:endParaRPr lang="ru-RU" dirty="0"/>
        </a:p>
      </dgm:t>
    </dgm:pt>
    <dgm:pt modelId="{5593BC16-0277-4F6E-AE44-6A131B6C34F0}" type="parTrans" cxnId="{C536AB6A-653A-469F-BCBC-B13503A570E5}">
      <dgm:prSet/>
      <dgm:spPr/>
      <dgm:t>
        <a:bodyPr/>
        <a:lstStyle/>
        <a:p>
          <a:endParaRPr lang="ru-RU"/>
        </a:p>
      </dgm:t>
    </dgm:pt>
    <dgm:pt modelId="{74DF1F5C-A82C-45C0-BEE6-6FEA93E4BF14}" type="sibTrans" cxnId="{C536AB6A-653A-469F-BCBC-B13503A570E5}">
      <dgm:prSet/>
      <dgm:spPr/>
      <dgm:t>
        <a:bodyPr/>
        <a:lstStyle/>
        <a:p>
          <a:endParaRPr lang="ru-RU"/>
        </a:p>
      </dgm:t>
    </dgm:pt>
    <dgm:pt modelId="{3FACB45B-6A0F-485A-8EA5-F799F9D00FF3}">
      <dgm:prSet/>
      <dgm:spPr/>
      <dgm:t>
        <a:bodyPr/>
        <a:lstStyle/>
        <a:p>
          <a:pPr rtl="0"/>
          <a:endParaRPr lang="ru-RU" dirty="0"/>
        </a:p>
      </dgm:t>
    </dgm:pt>
    <dgm:pt modelId="{C04873FE-26A3-4010-BF59-C421895849DD}" type="parTrans" cxnId="{4640D8F4-266F-4768-A71B-D6DCFD8C2590}">
      <dgm:prSet/>
      <dgm:spPr/>
      <dgm:t>
        <a:bodyPr/>
        <a:lstStyle/>
        <a:p>
          <a:endParaRPr lang="ru-RU"/>
        </a:p>
      </dgm:t>
    </dgm:pt>
    <dgm:pt modelId="{EE93F0B3-607A-491A-A451-3195C8892DF7}" type="sibTrans" cxnId="{4640D8F4-266F-4768-A71B-D6DCFD8C2590}">
      <dgm:prSet/>
      <dgm:spPr/>
      <dgm:t>
        <a:bodyPr/>
        <a:lstStyle/>
        <a:p>
          <a:endParaRPr lang="ru-RU"/>
        </a:p>
      </dgm:t>
    </dgm:pt>
    <dgm:pt modelId="{6F65C8AD-2CFB-4ED3-8FBE-F27AC6865EE2}">
      <dgm:prSet/>
      <dgm:spPr/>
      <dgm:t>
        <a:bodyPr/>
        <a:lstStyle/>
        <a:p>
          <a:pPr rtl="0"/>
          <a:endParaRPr lang="ru-RU" dirty="0"/>
        </a:p>
      </dgm:t>
    </dgm:pt>
    <dgm:pt modelId="{7835CEE4-ADC5-4AB2-8C8D-F594D75DDB38}" type="parTrans" cxnId="{FCECAC0B-8376-4740-9AD1-EFE2A73F3547}">
      <dgm:prSet/>
      <dgm:spPr/>
      <dgm:t>
        <a:bodyPr/>
        <a:lstStyle/>
        <a:p>
          <a:endParaRPr lang="ru-RU"/>
        </a:p>
      </dgm:t>
    </dgm:pt>
    <dgm:pt modelId="{F639556A-6295-4074-BC05-DBF75A3D3B1C}" type="sibTrans" cxnId="{FCECAC0B-8376-4740-9AD1-EFE2A73F3547}">
      <dgm:prSet/>
      <dgm:spPr/>
      <dgm:t>
        <a:bodyPr/>
        <a:lstStyle/>
        <a:p>
          <a:endParaRPr lang="ru-RU"/>
        </a:p>
      </dgm:t>
    </dgm:pt>
    <dgm:pt modelId="{93CCB618-E555-4C75-A4D5-EBB1DB654A06}">
      <dgm:prSet/>
      <dgm:spPr/>
      <dgm:t>
        <a:bodyPr/>
        <a:lstStyle/>
        <a:p>
          <a:pPr rtl="0"/>
          <a:endParaRPr lang="ru-RU" dirty="0"/>
        </a:p>
      </dgm:t>
    </dgm:pt>
    <dgm:pt modelId="{9B9CEFE4-4C22-48C9-9B4E-E01CEA10B933}" type="parTrans" cxnId="{791275E8-EB63-4AD4-9386-84BF3F8E1684}">
      <dgm:prSet/>
      <dgm:spPr/>
      <dgm:t>
        <a:bodyPr/>
        <a:lstStyle/>
        <a:p>
          <a:endParaRPr lang="ru-RU"/>
        </a:p>
      </dgm:t>
    </dgm:pt>
    <dgm:pt modelId="{D11110E8-4E54-43D9-AE69-B7C90B9DFFB4}" type="sibTrans" cxnId="{791275E8-EB63-4AD4-9386-84BF3F8E1684}">
      <dgm:prSet/>
      <dgm:spPr/>
      <dgm:t>
        <a:bodyPr/>
        <a:lstStyle/>
        <a:p>
          <a:endParaRPr lang="ru-RU"/>
        </a:p>
      </dgm:t>
    </dgm:pt>
    <dgm:pt modelId="{F9E14140-4988-47B7-BF44-C5F59A521E24}">
      <dgm:prSet/>
      <dgm:spPr/>
      <dgm:t>
        <a:bodyPr/>
        <a:lstStyle/>
        <a:p>
          <a:pPr rtl="0"/>
          <a:endParaRPr lang="ru-RU" dirty="0"/>
        </a:p>
      </dgm:t>
    </dgm:pt>
    <dgm:pt modelId="{D9044594-0E59-48E7-86CB-5AE823D5DF97}" type="parTrans" cxnId="{700C112C-76AC-46E5-BC98-ABCBBEF9E9A9}">
      <dgm:prSet/>
      <dgm:spPr/>
      <dgm:t>
        <a:bodyPr/>
        <a:lstStyle/>
        <a:p>
          <a:endParaRPr lang="ru-RU"/>
        </a:p>
      </dgm:t>
    </dgm:pt>
    <dgm:pt modelId="{5024B55D-07CA-4E2D-A41B-3A34A8AC77C4}" type="sibTrans" cxnId="{700C112C-76AC-46E5-BC98-ABCBBEF9E9A9}">
      <dgm:prSet/>
      <dgm:spPr/>
      <dgm:t>
        <a:bodyPr/>
        <a:lstStyle/>
        <a:p>
          <a:endParaRPr lang="ru-RU"/>
        </a:p>
      </dgm:t>
    </dgm:pt>
    <dgm:pt modelId="{D0980909-44F6-4E10-BD0C-6B191C7EDCF6}">
      <dgm:prSet/>
      <dgm:spPr/>
      <dgm:t>
        <a:bodyPr/>
        <a:lstStyle/>
        <a:p>
          <a:pPr rtl="0"/>
          <a:endParaRPr lang="ru-RU" dirty="0"/>
        </a:p>
      </dgm:t>
    </dgm:pt>
    <dgm:pt modelId="{06F417E4-4D1E-4066-BF98-83ADB7A47B80}" type="parTrans" cxnId="{F29D3A12-C4CC-4726-9B67-B7CB7F1B1371}">
      <dgm:prSet/>
      <dgm:spPr/>
      <dgm:t>
        <a:bodyPr/>
        <a:lstStyle/>
        <a:p>
          <a:endParaRPr lang="ru-RU"/>
        </a:p>
      </dgm:t>
    </dgm:pt>
    <dgm:pt modelId="{EC0BD5DF-0745-4739-B901-934E1B88612E}" type="sibTrans" cxnId="{F29D3A12-C4CC-4726-9B67-B7CB7F1B1371}">
      <dgm:prSet/>
      <dgm:spPr/>
      <dgm:t>
        <a:bodyPr/>
        <a:lstStyle/>
        <a:p>
          <a:endParaRPr lang="ru-RU"/>
        </a:p>
      </dgm:t>
    </dgm:pt>
    <dgm:pt modelId="{7E5AD8E8-A869-4229-A373-71074EB90E7B}" type="pres">
      <dgm:prSet presAssocID="{66640E04-10FE-4EB7-8163-B402EA8FFA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0EEAA5-09BA-455E-8BFD-BDF83751B37B}" type="pres">
      <dgm:prSet presAssocID="{A538230E-8D80-42E8-ACEF-46E20F7560F9}" presName="composite" presStyleCnt="0"/>
      <dgm:spPr/>
    </dgm:pt>
    <dgm:pt modelId="{6920F97D-B0D2-4C4E-B0F3-B2981B31B289}" type="pres">
      <dgm:prSet presAssocID="{A538230E-8D80-42E8-ACEF-46E20F7560F9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0C329-4C79-4788-8E8E-1C2A01512CCB}" type="pres">
      <dgm:prSet presAssocID="{A538230E-8D80-42E8-ACEF-46E20F7560F9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C9EC16-A236-483E-8F48-F897765D39BA}" type="pres">
      <dgm:prSet presAssocID="{34DC46A3-4F59-4D83-926C-B3024EF4F5A1}" presName="sp" presStyleCnt="0"/>
      <dgm:spPr/>
    </dgm:pt>
    <dgm:pt modelId="{FA092989-E5A5-45D0-8587-AB9DA4090CB2}" type="pres">
      <dgm:prSet presAssocID="{F0E11F2F-26DE-412D-B46C-36150218AC08}" presName="composite" presStyleCnt="0"/>
      <dgm:spPr/>
    </dgm:pt>
    <dgm:pt modelId="{B3312D7C-02D2-4410-A5D8-468D68AB371A}" type="pres">
      <dgm:prSet presAssocID="{F0E11F2F-26DE-412D-B46C-36150218AC08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E6D6F-7AA6-4E53-B1A7-7544935B9FDC}" type="pres">
      <dgm:prSet presAssocID="{F0E11F2F-26DE-412D-B46C-36150218AC08}" presName="descendantText" presStyleLbl="alignAcc1" presStyleIdx="1" presStyleCnt="8" custScaleY="151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06440-BFE5-40DB-82EA-2858C436A261}" type="pres">
      <dgm:prSet presAssocID="{1BB03857-78EB-4FBF-8B6F-9BB71DECFC52}" presName="sp" presStyleCnt="0"/>
      <dgm:spPr/>
    </dgm:pt>
    <dgm:pt modelId="{A5DA6001-4A5E-48CB-A5AB-B176F57A2EBF}" type="pres">
      <dgm:prSet presAssocID="{F58EF3B6-C1CE-4C75-82D4-67386DD0641D}" presName="composite" presStyleCnt="0"/>
      <dgm:spPr/>
    </dgm:pt>
    <dgm:pt modelId="{B81A8E64-06CE-406A-96B2-4C041B11C696}" type="pres">
      <dgm:prSet presAssocID="{F58EF3B6-C1CE-4C75-82D4-67386DD0641D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B171B-8BCE-4F6A-919A-AAF872FDC71E}" type="pres">
      <dgm:prSet presAssocID="{F58EF3B6-C1CE-4C75-82D4-67386DD0641D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D9A44-CC13-4FEC-9390-83A217CB4C44}" type="pres">
      <dgm:prSet presAssocID="{74DF1F5C-A82C-45C0-BEE6-6FEA93E4BF14}" presName="sp" presStyleCnt="0"/>
      <dgm:spPr/>
    </dgm:pt>
    <dgm:pt modelId="{E45ECA29-EA2D-4B6E-A9A7-53A52F577928}" type="pres">
      <dgm:prSet presAssocID="{3FACB45B-6A0F-485A-8EA5-F799F9D00FF3}" presName="composite" presStyleCnt="0"/>
      <dgm:spPr/>
    </dgm:pt>
    <dgm:pt modelId="{AC840680-DBCE-4069-9BEB-E9DAD0974275}" type="pres">
      <dgm:prSet presAssocID="{3FACB45B-6A0F-485A-8EA5-F799F9D00FF3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B7B80-A27B-40FA-8282-29E309F931A6}" type="pres">
      <dgm:prSet presAssocID="{3FACB45B-6A0F-485A-8EA5-F799F9D00FF3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D983C-CBA9-4AD0-91BE-7C01E6DAABA9}" type="pres">
      <dgm:prSet presAssocID="{EE93F0B3-607A-491A-A451-3195C8892DF7}" presName="sp" presStyleCnt="0"/>
      <dgm:spPr/>
    </dgm:pt>
    <dgm:pt modelId="{79A4A63F-4BCE-44B5-8289-CB50177E7ADE}" type="pres">
      <dgm:prSet presAssocID="{6F65C8AD-2CFB-4ED3-8FBE-F27AC6865EE2}" presName="composite" presStyleCnt="0"/>
      <dgm:spPr/>
    </dgm:pt>
    <dgm:pt modelId="{B7B6715A-9B2D-4547-A59E-2A19E586223D}" type="pres">
      <dgm:prSet presAssocID="{6F65C8AD-2CFB-4ED3-8FBE-F27AC6865EE2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665F6-7913-488C-9E81-E36ADCF237BF}" type="pres">
      <dgm:prSet presAssocID="{6F65C8AD-2CFB-4ED3-8FBE-F27AC6865EE2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4F0BBB-5680-499E-9C11-50800F7F9CA4}" type="pres">
      <dgm:prSet presAssocID="{F639556A-6295-4074-BC05-DBF75A3D3B1C}" presName="sp" presStyleCnt="0"/>
      <dgm:spPr/>
    </dgm:pt>
    <dgm:pt modelId="{0B2E0DD2-3274-4339-AB50-ADA65D8DB909}" type="pres">
      <dgm:prSet presAssocID="{93CCB618-E555-4C75-A4D5-EBB1DB654A06}" presName="composite" presStyleCnt="0"/>
      <dgm:spPr/>
    </dgm:pt>
    <dgm:pt modelId="{6846EE51-17A5-4B0E-A9AC-18C99294E286}" type="pres">
      <dgm:prSet presAssocID="{93CCB618-E555-4C75-A4D5-EBB1DB654A06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5DF07-CD9C-4097-885F-756953F1E6BB}" type="pres">
      <dgm:prSet presAssocID="{93CCB618-E555-4C75-A4D5-EBB1DB654A06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87D96-1F55-4BBC-A976-332AF2DFA149}" type="pres">
      <dgm:prSet presAssocID="{D11110E8-4E54-43D9-AE69-B7C90B9DFFB4}" presName="sp" presStyleCnt="0"/>
      <dgm:spPr/>
    </dgm:pt>
    <dgm:pt modelId="{BE5F8BDC-CCC7-4897-8EF5-17A3C4F2CBB6}" type="pres">
      <dgm:prSet presAssocID="{F9E14140-4988-47B7-BF44-C5F59A521E24}" presName="composite" presStyleCnt="0"/>
      <dgm:spPr/>
    </dgm:pt>
    <dgm:pt modelId="{D7A810F7-5EB3-467F-984D-20EA1CBA8EC8}" type="pres">
      <dgm:prSet presAssocID="{F9E14140-4988-47B7-BF44-C5F59A521E24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3C79E9-7780-421B-9906-BBFADF04EDA8}" type="pres">
      <dgm:prSet presAssocID="{F9E14140-4988-47B7-BF44-C5F59A521E24}" presName="descendantText" presStyleLbl="alignAcc1" presStyleIdx="6" presStyleCnt="8" custScaleY="152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A8F650-2FB0-4F5D-B630-C5A61D1014EA}" type="pres">
      <dgm:prSet presAssocID="{5024B55D-07CA-4E2D-A41B-3A34A8AC77C4}" presName="sp" presStyleCnt="0"/>
      <dgm:spPr/>
    </dgm:pt>
    <dgm:pt modelId="{B50D8C31-4372-4F48-A7E1-3AADD25E78E4}" type="pres">
      <dgm:prSet presAssocID="{D0980909-44F6-4E10-BD0C-6B191C7EDCF6}" presName="composite" presStyleCnt="0"/>
      <dgm:spPr/>
    </dgm:pt>
    <dgm:pt modelId="{AA5BFF3E-4718-4583-A8E0-35805076112D}" type="pres">
      <dgm:prSet presAssocID="{D0980909-44F6-4E10-BD0C-6B191C7EDCF6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9906F4-EFCB-4CF3-9E6D-E8A8EEC0A2DC}" type="pres">
      <dgm:prSet presAssocID="{D0980909-44F6-4E10-BD0C-6B191C7EDCF6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D93ED0-7BDD-452A-9BD7-1BA57D3C3172}" type="presOf" srcId="{F9E14140-4988-47B7-BF44-C5F59A521E24}" destId="{D7A810F7-5EB3-467F-984D-20EA1CBA8EC8}" srcOrd="0" destOrd="0" presId="urn:microsoft.com/office/officeart/2005/8/layout/chevron2"/>
    <dgm:cxn modelId="{4640D8F4-266F-4768-A71B-D6DCFD8C2590}" srcId="{66640E04-10FE-4EB7-8163-B402EA8FFA83}" destId="{3FACB45B-6A0F-485A-8EA5-F799F9D00FF3}" srcOrd="3" destOrd="0" parTransId="{C04873FE-26A3-4010-BF59-C421895849DD}" sibTransId="{EE93F0B3-607A-491A-A451-3195C8892DF7}"/>
    <dgm:cxn modelId="{AE13815F-71BA-43AB-9508-753497B8A000}" type="presOf" srcId="{A538230E-8D80-42E8-ACEF-46E20F7560F9}" destId="{6920F97D-B0D2-4C4E-B0F3-B2981B31B289}" srcOrd="0" destOrd="0" presId="urn:microsoft.com/office/officeart/2005/8/layout/chevron2"/>
    <dgm:cxn modelId="{5550E043-55B3-49C4-AC1C-6E5C53AFC049}" type="presOf" srcId="{F0E11F2F-26DE-412D-B46C-36150218AC08}" destId="{B3312D7C-02D2-4410-A5D8-468D68AB371A}" srcOrd="0" destOrd="0" presId="urn:microsoft.com/office/officeart/2005/8/layout/chevron2"/>
    <dgm:cxn modelId="{806E3FF6-C153-4DB4-9505-93385CF6C604}" type="presOf" srcId="{3DF6E977-C4D7-4AB3-9564-E94FEE2B350A}" destId="{119906F4-EFCB-4CF3-9E6D-E8A8EEC0A2DC}" srcOrd="0" destOrd="0" presId="urn:microsoft.com/office/officeart/2005/8/layout/chevron2"/>
    <dgm:cxn modelId="{05F98AA6-B79A-442F-AC71-F85E75A985D6}" srcId="{6F65C8AD-2CFB-4ED3-8FBE-F27AC6865EE2}" destId="{93391341-CB60-46E0-8410-7808A07E1BC5}" srcOrd="0" destOrd="0" parTransId="{13FBFDE6-3713-4FA2-ADF0-A6619322078D}" sibTransId="{4D93BF18-2802-4F99-A74D-A75E11D5EC60}"/>
    <dgm:cxn modelId="{B69D0BC1-551A-4C4A-8E17-19B065BEE256}" srcId="{93CCB618-E555-4C75-A4D5-EBB1DB654A06}" destId="{0208E3C8-285D-465E-968C-7126B564C118}" srcOrd="0" destOrd="0" parTransId="{86F0CF6B-462F-41BF-9883-C8DD88108994}" sibTransId="{301E4E3F-C731-4830-ABA6-00A46832ED3F}"/>
    <dgm:cxn modelId="{FCECAC0B-8376-4740-9AD1-EFE2A73F3547}" srcId="{66640E04-10FE-4EB7-8163-B402EA8FFA83}" destId="{6F65C8AD-2CFB-4ED3-8FBE-F27AC6865EE2}" srcOrd="4" destOrd="0" parTransId="{7835CEE4-ADC5-4AB2-8C8D-F594D75DDB38}" sibTransId="{F639556A-6295-4074-BC05-DBF75A3D3B1C}"/>
    <dgm:cxn modelId="{C536AB6A-653A-469F-BCBC-B13503A570E5}" srcId="{66640E04-10FE-4EB7-8163-B402EA8FFA83}" destId="{F58EF3B6-C1CE-4C75-82D4-67386DD0641D}" srcOrd="2" destOrd="0" parTransId="{5593BC16-0277-4F6E-AE44-6A131B6C34F0}" sibTransId="{74DF1F5C-A82C-45C0-BEE6-6FEA93E4BF14}"/>
    <dgm:cxn modelId="{5C391C27-7FB9-4DE0-A231-24964320E7CD}" type="presOf" srcId="{6F65C8AD-2CFB-4ED3-8FBE-F27AC6865EE2}" destId="{B7B6715A-9B2D-4547-A59E-2A19E586223D}" srcOrd="0" destOrd="0" presId="urn:microsoft.com/office/officeart/2005/8/layout/chevron2"/>
    <dgm:cxn modelId="{4DE299C7-300A-4CCB-B068-CD76BF70F86A}" srcId="{F0E11F2F-26DE-412D-B46C-36150218AC08}" destId="{D3FA4DD4-C711-44B0-998A-D6EA61CD884A}" srcOrd="0" destOrd="0" parTransId="{8A2CF53C-B42B-4462-B809-658FAD0D4519}" sibTransId="{1D1C4B2A-ADB7-42AB-BD48-2A023DE37448}"/>
    <dgm:cxn modelId="{B4176C61-C962-4545-9E29-FB0D3E40ABB1}" type="presOf" srcId="{F58EF3B6-C1CE-4C75-82D4-67386DD0641D}" destId="{B81A8E64-06CE-406A-96B2-4C041B11C696}" srcOrd="0" destOrd="0" presId="urn:microsoft.com/office/officeart/2005/8/layout/chevron2"/>
    <dgm:cxn modelId="{459AC92F-57FB-4337-BCA6-9C10F2FF3829}" type="presOf" srcId="{88BD4157-01C8-43E5-A7CF-7AEA42B53967}" destId="{2E40C329-4C79-4788-8E8E-1C2A01512CCB}" srcOrd="0" destOrd="0" presId="urn:microsoft.com/office/officeart/2005/8/layout/chevron2"/>
    <dgm:cxn modelId="{06B7C4A9-07C2-44E4-93BB-DEEC37FC8940}" type="presOf" srcId="{D0980909-44F6-4E10-BD0C-6B191C7EDCF6}" destId="{AA5BFF3E-4718-4583-A8E0-35805076112D}" srcOrd="0" destOrd="0" presId="urn:microsoft.com/office/officeart/2005/8/layout/chevron2"/>
    <dgm:cxn modelId="{43E7061A-40B6-4EB7-BE16-43CBF2FC0CB4}" type="presOf" srcId="{93CCB618-E555-4C75-A4D5-EBB1DB654A06}" destId="{6846EE51-17A5-4B0E-A9AC-18C99294E286}" srcOrd="0" destOrd="0" presId="urn:microsoft.com/office/officeart/2005/8/layout/chevron2"/>
    <dgm:cxn modelId="{6FA483B1-4EB7-45F4-BB1C-A2B17FDA0F39}" srcId="{66640E04-10FE-4EB7-8163-B402EA8FFA83}" destId="{F0E11F2F-26DE-412D-B46C-36150218AC08}" srcOrd="1" destOrd="0" parTransId="{73AA5645-41D4-4B3C-8521-80F6B1853F38}" sibTransId="{1BB03857-78EB-4FBF-8B6F-9BB71DECFC52}"/>
    <dgm:cxn modelId="{AC5D61D5-301A-4E70-B6CD-150B19A5C982}" type="presOf" srcId="{16F53DE6-0524-40E3-99A7-F247008D4E89}" destId="{2BCB171B-8BCE-4F6A-919A-AAF872FDC71E}" srcOrd="0" destOrd="0" presId="urn:microsoft.com/office/officeart/2005/8/layout/chevron2"/>
    <dgm:cxn modelId="{BFF5C2AD-09FE-4B64-851C-7355538A1913}" srcId="{D0980909-44F6-4E10-BD0C-6B191C7EDCF6}" destId="{3DF6E977-C4D7-4AB3-9564-E94FEE2B350A}" srcOrd="0" destOrd="0" parTransId="{3E01D2C4-BCEC-4AA5-BCA4-B2C71B7CAD3A}" sibTransId="{1FD53EAE-FBE8-4271-A6A9-AD55EEA4CCC8}"/>
    <dgm:cxn modelId="{602F6EBA-EA47-4A8A-959C-3003DAFCF6AC}" srcId="{3FACB45B-6A0F-485A-8EA5-F799F9D00FF3}" destId="{9A017F45-2756-4B7A-B434-52E400E84326}" srcOrd="0" destOrd="0" parTransId="{21D13DA1-B5EF-41D4-B984-96BA5747766C}" sibTransId="{00F9C75F-9485-4773-A4C4-F121375542D4}"/>
    <dgm:cxn modelId="{3DEB8352-A825-4FB3-92FC-1B327390C255}" srcId="{66640E04-10FE-4EB7-8163-B402EA8FFA83}" destId="{A538230E-8D80-42E8-ACEF-46E20F7560F9}" srcOrd="0" destOrd="0" parTransId="{9EE64FCF-F97C-4D1D-B23A-D776E1768F9C}" sibTransId="{34DC46A3-4F59-4D83-926C-B3024EF4F5A1}"/>
    <dgm:cxn modelId="{5E931526-51CB-47D6-8278-2CE4D491F57A}" type="presOf" srcId="{66640E04-10FE-4EB7-8163-B402EA8FFA83}" destId="{7E5AD8E8-A869-4229-A373-71074EB90E7B}" srcOrd="0" destOrd="0" presId="urn:microsoft.com/office/officeart/2005/8/layout/chevron2"/>
    <dgm:cxn modelId="{700C112C-76AC-46E5-BC98-ABCBBEF9E9A9}" srcId="{66640E04-10FE-4EB7-8163-B402EA8FFA83}" destId="{F9E14140-4988-47B7-BF44-C5F59A521E24}" srcOrd="6" destOrd="0" parTransId="{D9044594-0E59-48E7-86CB-5AE823D5DF97}" sibTransId="{5024B55D-07CA-4E2D-A41B-3A34A8AC77C4}"/>
    <dgm:cxn modelId="{ADC882A9-97C5-483E-A335-E95E637088B9}" type="presOf" srcId="{4E55149F-BFE7-4F5C-AA01-210DDB928C66}" destId="{C33C79E9-7780-421B-9906-BBFADF04EDA8}" srcOrd="0" destOrd="0" presId="urn:microsoft.com/office/officeart/2005/8/layout/chevron2"/>
    <dgm:cxn modelId="{E86B520B-211B-4367-AF6E-1B1B56E6D847}" type="presOf" srcId="{0208E3C8-285D-465E-968C-7126B564C118}" destId="{7E35DF07-CD9C-4097-885F-756953F1E6BB}" srcOrd="0" destOrd="0" presId="urn:microsoft.com/office/officeart/2005/8/layout/chevron2"/>
    <dgm:cxn modelId="{43B3293B-FD3C-4504-BEDB-7504184F3BE4}" type="presOf" srcId="{9A017F45-2756-4B7A-B434-52E400E84326}" destId="{227B7B80-A27B-40FA-8282-29E309F931A6}" srcOrd="0" destOrd="0" presId="urn:microsoft.com/office/officeart/2005/8/layout/chevron2"/>
    <dgm:cxn modelId="{F29D3A12-C4CC-4726-9B67-B7CB7F1B1371}" srcId="{66640E04-10FE-4EB7-8163-B402EA8FFA83}" destId="{D0980909-44F6-4E10-BD0C-6B191C7EDCF6}" srcOrd="7" destOrd="0" parTransId="{06F417E4-4D1E-4066-BF98-83ADB7A47B80}" sibTransId="{EC0BD5DF-0745-4739-B901-934E1B88612E}"/>
    <dgm:cxn modelId="{A98A82DE-15C6-4222-BCE3-9B1D75D2931E}" srcId="{F9E14140-4988-47B7-BF44-C5F59A521E24}" destId="{4E55149F-BFE7-4F5C-AA01-210DDB928C66}" srcOrd="0" destOrd="0" parTransId="{B55FFB3D-8A84-459F-B25B-5AAFD5D224FA}" sibTransId="{2D97C781-5358-4CDA-A0AF-7F50CD78BF38}"/>
    <dgm:cxn modelId="{A4B3487A-5884-4060-B9A9-70196EECF7F0}" type="presOf" srcId="{D3FA4DD4-C711-44B0-998A-D6EA61CD884A}" destId="{52FE6D6F-7AA6-4E53-B1A7-7544935B9FDC}" srcOrd="0" destOrd="0" presId="urn:microsoft.com/office/officeart/2005/8/layout/chevron2"/>
    <dgm:cxn modelId="{17C0257D-4493-4E89-B56F-5F221CBD685E}" type="presOf" srcId="{3FACB45B-6A0F-485A-8EA5-F799F9D00FF3}" destId="{AC840680-DBCE-4069-9BEB-E9DAD0974275}" srcOrd="0" destOrd="0" presId="urn:microsoft.com/office/officeart/2005/8/layout/chevron2"/>
    <dgm:cxn modelId="{8587787D-CE28-4E87-882E-DAAC9E6BBB78}" srcId="{F58EF3B6-C1CE-4C75-82D4-67386DD0641D}" destId="{16F53DE6-0524-40E3-99A7-F247008D4E89}" srcOrd="0" destOrd="0" parTransId="{023D8EEA-F774-4EF3-B206-926D8B49E7EF}" sibTransId="{4C9C90EE-1888-4B91-8C8A-3EA61D607D36}"/>
    <dgm:cxn modelId="{C124DEAC-298B-4E39-B482-8A85271FC777}" type="presOf" srcId="{93391341-CB60-46E0-8410-7808A07E1BC5}" destId="{50B665F6-7913-488C-9E81-E36ADCF237BF}" srcOrd="0" destOrd="0" presId="urn:microsoft.com/office/officeart/2005/8/layout/chevron2"/>
    <dgm:cxn modelId="{791275E8-EB63-4AD4-9386-84BF3F8E1684}" srcId="{66640E04-10FE-4EB7-8163-B402EA8FFA83}" destId="{93CCB618-E555-4C75-A4D5-EBB1DB654A06}" srcOrd="5" destOrd="0" parTransId="{9B9CEFE4-4C22-48C9-9B4E-E01CEA10B933}" sibTransId="{D11110E8-4E54-43D9-AE69-B7C90B9DFFB4}"/>
    <dgm:cxn modelId="{0BA3F291-B8A3-4235-B0EE-9FE18629A853}" srcId="{A538230E-8D80-42E8-ACEF-46E20F7560F9}" destId="{88BD4157-01C8-43E5-A7CF-7AEA42B53967}" srcOrd="0" destOrd="0" parTransId="{810F105E-ACB2-47C6-811E-1C51ACD6FE05}" sibTransId="{5761BACD-5293-4CB7-A265-4C3F7E56274C}"/>
    <dgm:cxn modelId="{22B43FF2-DAC0-4A38-B59C-95ADB29A9F1D}" type="presParOf" srcId="{7E5AD8E8-A869-4229-A373-71074EB90E7B}" destId="{8E0EEAA5-09BA-455E-8BFD-BDF83751B37B}" srcOrd="0" destOrd="0" presId="urn:microsoft.com/office/officeart/2005/8/layout/chevron2"/>
    <dgm:cxn modelId="{52F3717A-BF26-4A76-9ACC-3195AD5ABC92}" type="presParOf" srcId="{8E0EEAA5-09BA-455E-8BFD-BDF83751B37B}" destId="{6920F97D-B0D2-4C4E-B0F3-B2981B31B289}" srcOrd="0" destOrd="0" presId="urn:microsoft.com/office/officeart/2005/8/layout/chevron2"/>
    <dgm:cxn modelId="{001C3802-F89A-4192-81E3-17A1B6EA93A4}" type="presParOf" srcId="{8E0EEAA5-09BA-455E-8BFD-BDF83751B37B}" destId="{2E40C329-4C79-4788-8E8E-1C2A01512CCB}" srcOrd="1" destOrd="0" presId="urn:microsoft.com/office/officeart/2005/8/layout/chevron2"/>
    <dgm:cxn modelId="{A6C843B7-04B2-40CC-ABDE-4085CAD4D18B}" type="presParOf" srcId="{7E5AD8E8-A869-4229-A373-71074EB90E7B}" destId="{E3C9EC16-A236-483E-8F48-F897765D39BA}" srcOrd="1" destOrd="0" presId="urn:microsoft.com/office/officeart/2005/8/layout/chevron2"/>
    <dgm:cxn modelId="{935D7DFA-5FC0-4F1F-B336-4452E2999D33}" type="presParOf" srcId="{7E5AD8E8-A869-4229-A373-71074EB90E7B}" destId="{FA092989-E5A5-45D0-8587-AB9DA4090CB2}" srcOrd="2" destOrd="0" presId="urn:microsoft.com/office/officeart/2005/8/layout/chevron2"/>
    <dgm:cxn modelId="{B8FE2853-DD10-427B-AE81-43137FFB8C55}" type="presParOf" srcId="{FA092989-E5A5-45D0-8587-AB9DA4090CB2}" destId="{B3312D7C-02D2-4410-A5D8-468D68AB371A}" srcOrd="0" destOrd="0" presId="urn:microsoft.com/office/officeart/2005/8/layout/chevron2"/>
    <dgm:cxn modelId="{6184D219-DD00-4162-A7DA-5EEC3A09DD48}" type="presParOf" srcId="{FA092989-E5A5-45D0-8587-AB9DA4090CB2}" destId="{52FE6D6F-7AA6-4E53-B1A7-7544935B9FDC}" srcOrd="1" destOrd="0" presId="urn:microsoft.com/office/officeart/2005/8/layout/chevron2"/>
    <dgm:cxn modelId="{A1E98C01-A3A3-4FDD-8A21-137A1DAC0283}" type="presParOf" srcId="{7E5AD8E8-A869-4229-A373-71074EB90E7B}" destId="{DED06440-BFE5-40DB-82EA-2858C436A261}" srcOrd="3" destOrd="0" presId="urn:microsoft.com/office/officeart/2005/8/layout/chevron2"/>
    <dgm:cxn modelId="{6B8AEADF-DCFD-4CA4-BE8E-5B2843844B96}" type="presParOf" srcId="{7E5AD8E8-A869-4229-A373-71074EB90E7B}" destId="{A5DA6001-4A5E-48CB-A5AB-B176F57A2EBF}" srcOrd="4" destOrd="0" presId="urn:microsoft.com/office/officeart/2005/8/layout/chevron2"/>
    <dgm:cxn modelId="{1ECB35F4-66A9-4EAE-808F-545E89B406CF}" type="presParOf" srcId="{A5DA6001-4A5E-48CB-A5AB-B176F57A2EBF}" destId="{B81A8E64-06CE-406A-96B2-4C041B11C696}" srcOrd="0" destOrd="0" presId="urn:microsoft.com/office/officeart/2005/8/layout/chevron2"/>
    <dgm:cxn modelId="{7993F5CA-B509-4EFF-A36E-4C601822A7EB}" type="presParOf" srcId="{A5DA6001-4A5E-48CB-A5AB-B176F57A2EBF}" destId="{2BCB171B-8BCE-4F6A-919A-AAF872FDC71E}" srcOrd="1" destOrd="0" presId="urn:microsoft.com/office/officeart/2005/8/layout/chevron2"/>
    <dgm:cxn modelId="{712ADB6F-B6E2-410F-A3CD-9ABF31F401DB}" type="presParOf" srcId="{7E5AD8E8-A869-4229-A373-71074EB90E7B}" destId="{59BD9A44-CC13-4FEC-9390-83A217CB4C44}" srcOrd="5" destOrd="0" presId="urn:microsoft.com/office/officeart/2005/8/layout/chevron2"/>
    <dgm:cxn modelId="{F5A1DF30-0FFA-444B-A2F0-F9B0AC99DB83}" type="presParOf" srcId="{7E5AD8E8-A869-4229-A373-71074EB90E7B}" destId="{E45ECA29-EA2D-4B6E-A9A7-53A52F577928}" srcOrd="6" destOrd="0" presId="urn:microsoft.com/office/officeart/2005/8/layout/chevron2"/>
    <dgm:cxn modelId="{8219C9F8-7082-4659-BBC4-54C11E85548B}" type="presParOf" srcId="{E45ECA29-EA2D-4B6E-A9A7-53A52F577928}" destId="{AC840680-DBCE-4069-9BEB-E9DAD0974275}" srcOrd="0" destOrd="0" presId="urn:microsoft.com/office/officeart/2005/8/layout/chevron2"/>
    <dgm:cxn modelId="{C85ADE6A-EA4B-4231-A4BC-38CE2B46760B}" type="presParOf" srcId="{E45ECA29-EA2D-4B6E-A9A7-53A52F577928}" destId="{227B7B80-A27B-40FA-8282-29E309F931A6}" srcOrd="1" destOrd="0" presId="urn:microsoft.com/office/officeart/2005/8/layout/chevron2"/>
    <dgm:cxn modelId="{05764AA4-3ADF-4141-993A-3FC34D624BA8}" type="presParOf" srcId="{7E5AD8E8-A869-4229-A373-71074EB90E7B}" destId="{613D983C-CBA9-4AD0-91BE-7C01E6DAABA9}" srcOrd="7" destOrd="0" presId="urn:microsoft.com/office/officeart/2005/8/layout/chevron2"/>
    <dgm:cxn modelId="{439D343A-3A45-4304-A22D-B5A96CD2C735}" type="presParOf" srcId="{7E5AD8E8-A869-4229-A373-71074EB90E7B}" destId="{79A4A63F-4BCE-44B5-8289-CB50177E7ADE}" srcOrd="8" destOrd="0" presId="urn:microsoft.com/office/officeart/2005/8/layout/chevron2"/>
    <dgm:cxn modelId="{421DBF3E-653A-42F2-B112-5AC15D9ADC5A}" type="presParOf" srcId="{79A4A63F-4BCE-44B5-8289-CB50177E7ADE}" destId="{B7B6715A-9B2D-4547-A59E-2A19E586223D}" srcOrd="0" destOrd="0" presId="urn:microsoft.com/office/officeart/2005/8/layout/chevron2"/>
    <dgm:cxn modelId="{1FAB2AF7-1F99-430B-A484-FF072015A70B}" type="presParOf" srcId="{79A4A63F-4BCE-44B5-8289-CB50177E7ADE}" destId="{50B665F6-7913-488C-9E81-E36ADCF237BF}" srcOrd="1" destOrd="0" presId="urn:microsoft.com/office/officeart/2005/8/layout/chevron2"/>
    <dgm:cxn modelId="{25E83A8F-D34F-4190-8893-130663EDE4C4}" type="presParOf" srcId="{7E5AD8E8-A869-4229-A373-71074EB90E7B}" destId="{9E4F0BBB-5680-499E-9C11-50800F7F9CA4}" srcOrd="9" destOrd="0" presId="urn:microsoft.com/office/officeart/2005/8/layout/chevron2"/>
    <dgm:cxn modelId="{0FEF0263-6BFB-4C30-9AE1-CEBDDFE828F1}" type="presParOf" srcId="{7E5AD8E8-A869-4229-A373-71074EB90E7B}" destId="{0B2E0DD2-3274-4339-AB50-ADA65D8DB909}" srcOrd="10" destOrd="0" presId="urn:microsoft.com/office/officeart/2005/8/layout/chevron2"/>
    <dgm:cxn modelId="{6CB8AA2D-1110-4D26-B87D-320AC38825F2}" type="presParOf" srcId="{0B2E0DD2-3274-4339-AB50-ADA65D8DB909}" destId="{6846EE51-17A5-4B0E-A9AC-18C99294E286}" srcOrd="0" destOrd="0" presId="urn:microsoft.com/office/officeart/2005/8/layout/chevron2"/>
    <dgm:cxn modelId="{8946027D-D451-484F-AB37-55C51FECC877}" type="presParOf" srcId="{0B2E0DD2-3274-4339-AB50-ADA65D8DB909}" destId="{7E35DF07-CD9C-4097-885F-756953F1E6BB}" srcOrd="1" destOrd="0" presId="urn:microsoft.com/office/officeart/2005/8/layout/chevron2"/>
    <dgm:cxn modelId="{6D5746F1-8B88-4045-B894-A7A464AC8766}" type="presParOf" srcId="{7E5AD8E8-A869-4229-A373-71074EB90E7B}" destId="{30A87D96-1F55-4BBC-A976-332AF2DFA149}" srcOrd="11" destOrd="0" presId="urn:microsoft.com/office/officeart/2005/8/layout/chevron2"/>
    <dgm:cxn modelId="{EEC77227-BDF3-433E-BEA6-5D81549DC736}" type="presParOf" srcId="{7E5AD8E8-A869-4229-A373-71074EB90E7B}" destId="{BE5F8BDC-CCC7-4897-8EF5-17A3C4F2CBB6}" srcOrd="12" destOrd="0" presId="urn:microsoft.com/office/officeart/2005/8/layout/chevron2"/>
    <dgm:cxn modelId="{660E944F-88BC-4EF3-8A2D-6A8E110A8541}" type="presParOf" srcId="{BE5F8BDC-CCC7-4897-8EF5-17A3C4F2CBB6}" destId="{D7A810F7-5EB3-467F-984D-20EA1CBA8EC8}" srcOrd="0" destOrd="0" presId="urn:microsoft.com/office/officeart/2005/8/layout/chevron2"/>
    <dgm:cxn modelId="{78AD088F-5EC1-48BF-BA03-2C591E96CA9E}" type="presParOf" srcId="{BE5F8BDC-CCC7-4897-8EF5-17A3C4F2CBB6}" destId="{C33C79E9-7780-421B-9906-BBFADF04EDA8}" srcOrd="1" destOrd="0" presId="urn:microsoft.com/office/officeart/2005/8/layout/chevron2"/>
    <dgm:cxn modelId="{30362099-AA7D-40C1-A1A6-2CCC8F6AEFB6}" type="presParOf" srcId="{7E5AD8E8-A869-4229-A373-71074EB90E7B}" destId="{2BA8F650-2FB0-4F5D-B630-C5A61D1014EA}" srcOrd="13" destOrd="0" presId="urn:microsoft.com/office/officeart/2005/8/layout/chevron2"/>
    <dgm:cxn modelId="{D6E3808B-6F9F-4EE4-AF6A-911E413FFA68}" type="presParOf" srcId="{7E5AD8E8-A869-4229-A373-71074EB90E7B}" destId="{B50D8C31-4372-4F48-A7E1-3AADD25E78E4}" srcOrd="14" destOrd="0" presId="urn:microsoft.com/office/officeart/2005/8/layout/chevron2"/>
    <dgm:cxn modelId="{D45CD76C-634E-467E-8A9A-2023C98EE642}" type="presParOf" srcId="{B50D8C31-4372-4F48-A7E1-3AADD25E78E4}" destId="{AA5BFF3E-4718-4583-A8E0-35805076112D}" srcOrd="0" destOrd="0" presId="urn:microsoft.com/office/officeart/2005/8/layout/chevron2"/>
    <dgm:cxn modelId="{4059A306-021D-4C8E-A364-07F45A829607}" type="presParOf" srcId="{B50D8C31-4372-4F48-A7E1-3AADD25E78E4}" destId="{119906F4-EFCB-4CF3-9E6D-E8A8EEC0A2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7749CA-DBEF-4C00-B6F8-66D048DB318F}" type="doc">
      <dgm:prSet loTypeId="urn:microsoft.com/office/officeart/2005/8/layout/chevron2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9821E193-3D4F-478B-AB3C-374A50F466DD}">
      <dgm:prSet phldrT="[Текст]" phldr="1"/>
      <dgm:spPr/>
      <dgm:t>
        <a:bodyPr/>
        <a:lstStyle/>
        <a:p>
          <a:endParaRPr lang="ru-RU"/>
        </a:p>
      </dgm:t>
    </dgm:pt>
    <dgm:pt modelId="{FFCD0422-4093-43D7-A330-AD3B44853FDC}" type="parTrans" cxnId="{0C1D9DE6-61F6-44FD-AD22-70AF5587C46D}">
      <dgm:prSet/>
      <dgm:spPr/>
      <dgm:t>
        <a:bodyPr/>
        <a:lstStyle/>
        <a:p>
          <a:endParaRPr lang="ru-RU"/>
        </a:p>
      </dgm:t>
    </dgm:pt>
    <dgm:pt modelId="{5A244634-EAD6-4D4C-9D1C-46D83BDF716B}" type="sibTrans" cxnId="{0C1D9DE6-61F6-44FD-AD22-70AF5587C46D}">
      <dgm:prSet/>
      <dgm:spPr/>
      <dgm:t>
        <a:bodyPr/>
        <a:lstStyle/>
        <a:p>
          <a:endParaRPr lang="ru-RU"/>
        </a:p>
      </dgm:t>
    </dgm:pt>
    <dgm:pt modelId="{8B2D0CE6-578B-4CA8-B730-D3CD6CB8074D}">
      <dgm:prSet phldrT="[Текст]"/>
      <dgm:spPr/>
      <dgm:t>
        <a:bodyPr/>
        <a:lstStyle/>
        <a:p>
          <a:r>
            <a:rPr lang="ru-RU" b="0" i="0" dirty="0" smtClean="0"/>
            <a:t>проводить регулярный анализ востребованных научных тем в рамках ФЦП «Исследования и разработки…» и </a:t>
          </a:r>
          <a:r>
            <a:rPr lang="ru-RU" b="0" i="0" dirty="0" err="1" smtClean="0"/>
            <a:t>госзадания</a:t>
          </a:r>
          <a:r>
            <a:rPr lang="ru-RU" b="0" i="0" dirty="0" smtClean="0"/>
            <a:t> </a:t>
          </a:r>
          <a:r>
            <a:rPr lang="ru-RU" b="0" i="0" dirty="0" err="1" smtClean="0"/>
            <a:t>Минобрнауки</a:t>
          </a:r>
          <a:r>
            <a:rPr lang="ru-RU" b="0" i="0" dirty="0" smtClean="0"/>
            <a:t> РФ с целью концентрации усилий на наиболее актуальных для государства; </a:t>
          </a:r>
          <a:endParaRPr lang="ru-RU" dirty="0"/>
        </a:p>
      </dgm:t>
    </dgm:pt>
    <dgm:pt modelId="{3C34DEB1-5971-474B-B2C0-008E28593095}" type="parTrans" cxnId="{C06CED22-E1AC-44A5-94AE-C026B1DAE9E1}">
      <dgm:prSet/>
      <dgm:spPr/>
      <dgm:t>
        <a:bodyPr/>
        <a:lstStyle/>
        <a:p>
          <a:endParaRPr lang="ru-RU"/>
        </a:p>
      </dgm:t>
    </dgm:pt>
    <dgm:pt modelId="{37BA1CC2-1E50-474F-A93D-F36128038B7C}" type="sibTrans" cxnId="{C06CED22-E1AC-44A5-94AE-C026B1DAE9E1}">
      <dgm:prSet/>
      <dgm:spPr/>
      <dgm:t>
        <a:bodyPr/>
        <a:lstStyle/>
        <a:p>
          <a:endParaRPr lang="ru-RU"/>
        </a:p>
      </dgm:t>
    </dgm:pt>
    <dgm:pt modelId="{E36DDA42-962E-4FCB-A217-278950F3E7F2}">
      <dgm:prSet phldrT="[Текст]" phldr="1"/>
      <dgm:spPr/>
      <dgm:t>
        <a:bodyPr/>
        <a:lstStyle/>
        <a:p>
          <a:endParaRPr lang="ru-RU"/>
        </a:p>
      </dgm:t>
    </dgm:pt>
    <dgm:pt modelId="{73CC955F-EA86-41BA-8A52-54FC77337D57}" type="parTrans" cxnId="{ABD45723-4998-464D-AAD8-455923ECD3F8}">
      <dgm:prSet/>
      <dgm:spPr/>
      <dgm:t>
        <a:bodyPr/>
        <a:lstStyle/>
        <a:p>
          <a:endParaRPr lang="ru-RU"/>
        </a:p>
      </dgm:t>
    </dgm:pt>
    <dgm:pt modelId="{38B58997-2C80-4C7A-88EA-47202F0D28C9}" type="sibTrans" cxnId="{ABD45723-4998-464D-AAD8-455923ECD3F8}">
      <dgm:prSet/>
      <dgm:spPr/>
      <dgm:t>
        <a:bodyPr/>
        <a:lstStyle/>
        <a:p>
          <a:endParaRPr lang="ru-RU"/>
        </a:p>
      </dgm:t>
    </dgm:pt>
    <dgm:pt modelId="{B228F7C5-0E94-45F1-8DB4-C3D73666B2B7}">
      <dgm:prSet phldrT="[Текст]"/>
      <dgm:spPr/>
      <dgm:t>
        <a:bodyPr/>
        <a:lstStyle/>
        <a:p>
          <a:r>
            <a:rPr lang="ru-RU" b="0" i="0" dirty="0" smtClean="0"/>
            <a:t>развивать междисциплинарные исследования как внутри университета, так и с внешними партнерами для усиления конкурентоспособности научных заявок;</a:t>
          </a:r>
          <a:endParaRPr lang="ru-RU" dirty="0"/>
        </a:p>
      </dgm:t>
    </dgm:pt>
    <dgm:pt modelId="{8D70DFED-F1B3-43D1-B965-DFB89A795401}" type="parTrans" cxnId="{8B997020-6C97-437B-AB7E-CEB185A2485E}">
      <dgm:prSet/>
      <dgm:spPr/>
      <dgm:t>
        <a:bodyPr/>
        <a:lstStyle/>
        <a:p>
          <a:endParaRPr lang="ru-RU"/>
        </a:p>
      </dgm:t>
    </dgm:pt>
    <dgm:pt modelId="{CC6ED44A-1150-4330-ACC1-68995F35BC24}" type="sibTrans" cxnId="{8B997020-6C97-437B-AB7E-CEB185A2485E}">
      <dgm:prSet/>
      <dgm:spPr/>
      <dgm:t>
        <a:bodyPr/>
        <a:lstStyle/>
        <a:p>
          <a:endParaRPr lang="ru-RU"/>
        </a:p>
      </dgm:t>
    </dgm:pt>
    <dgm:pt modelId="{BAE60E6C-0906-4819-87FA-639F4CE02CB7}">
      <dgm:prSet phldrT="[Текст]" phldr="1"/>
      <dgm:spPr/>
      <dgm:t>
        <a:bodyPr/>
        <a:lstStyle/>
        <a:p>
          <a:endParaRPr lang="ru-RU"/>
        </a:p>
      </dgm:t>
    </dgm:pt>
    <dgm:pt modelId="{8F05DA98-AD3B-455D-9644-59251CD872D4}" type="parTrans" cxnId="{A4A1862F-47DC-4DB2-A07A-63052707BD33}">
      <dgm:prSet/>
      <dgm:spPr/>
      <dgm:t>
        <a:bodyPr/>
        <a:lstStyle/>
        <a:p>
          <a:endParaRPr lang="ru-RU"/>
        </a:p>
      </dgm:t>
    </dgm:pt>
    <dgm:pt modelId="{A98CE581-9007-4793-88E2-43D93687B60E}" type="sibTrans" cxnId="{A4A1862F-47DC-4DB2-A07A-63052707BD33}">
      <dgm:prSet/>
      <dgm:spPr/>
      <dgm:t>
        <a:bodyPr/>
        <a:lstStyle/>
        <a:p>
          <a:endParaRPr lang="ru-RU"/>
        </a:p>
      </dgm:t>
    </dgm:pt>
    <dgm:pt modelId="{A8FC13B7-5210-4E6E-B1F0-36DEB7EBEAA6}">
      <dgm:prSet phldrT="[Текст]"/>
      <dgm:spPr/>
      <dgm:t>
        <a:bodyPr/>
        <a:lstStyle/>
        <a:p>
          <a:r>
            <a:rPr lang="ru-RU" b="0" i="0" dirty="0" smtClean="0"/>
            <a:t>реализовать опережающую подготовку </a:t>
          </a:r>
          <a:r>
            <a:rPr lang="ru-RU" b="0" i="0" dirty="0" err="1" smtClean="0"/>
            <a:t>контента</a:t>
          </a:r>
          <a:r>
            <a:rPr lang="ru-RU" b="0" i="0" dirty="0" smtClean="0"/>
            <a:t> заявки по определенным тематикам (для будущих конкурсов нацпроекта);</a:t>
          </a:r>
          <a:endParaRPr lang="ru-RU" dirty="0"/>
        </a:p>
      </dgm:t>
    </dgm:pt>
    <dgm:pt modelId="{988D8862-51C0-428E-8A83-906150EB65C5}" type="parTrans" cxnId="{D68F2CA7-33B3-4059-A51C-C9B285EE20DB}">
      <dgm:prSet/>
      <dgm:spPr/>
      <dgm:t>
        <a:bodyPr/>
        <a:lstStyle/>
        <a:p>
          <a:endParaRPr lang="ru-RU"/>
        </a:p>
      </dgm:t>
    </dgm:pt>
    <dgm:pt modelId="{B21B467C-BAEF-42E2-9F19-77A3ADA6D0E7}" type="sibTrans" cxnId="{D68F2CA7-33B3-4059-A51C-C9B285EE20DB}">
      <dgm:prSet/>
      <dgm:spPr/>
      <dgm:t>
        <a:bodyPr/>
        <a:lstStyle/>
        <a:p>
          <a:endParaRPr lang="ru-RU"/>
        </a:p>
      </dgm:t>
    </dgm:pt>
    <dgm:pt modelId="{E89C44C3-583D-4A7E-8633-E93E2F51EC3D}">
      <dgm:prSet/>
      <dgm:spPr/>
      <dgm:t>
        <a:bodyPr/>
        <a:lstStyle/>
        <a:p>
          <a:endParaRPr lang="ru-RU"/>
        </a:p>
      </dgm:t>
    </dgm:pt>
    <dgm:pt modelId="{5E939971-4076-47BF-9B96-7085FEF3ECCE}" type="parTrans" cxnId="{C290DF49-4D0F-4D56-81A3-8ABDB007EA95}">
      <dgm:prSet/>
      <dgm:spPr/>
      <dgm:t>
        <a:bodyPr/>
        <a:lstStyle/>
        <a:p>
          <a:endParaRPr lang="ru-RU"/>
        </a:p>
      </dgm:t>
    </dgm:pt>
    <dgm:pt modelId="{FBA7F3E4-C29D-4F69-8295-57F3893B4F3C}" type="sibTrans" cxnId="{C290DF49-4D0F-4D56-81A3-8ABDB007EA95}">
      <dgm:prSet/>
      <dgm:spPr/>
      <dgm:t>
        <a:bodyPr/>
        <a:lstStyle/>
        <a:p>
          <a:endParaRPr lang="ru-RU"/>
        </a:p>
      </dgm:t>
    </dgm:pt>
    <dgm:pt modelId="{788973FD-F13D-46E2-B5E8-C1A44AE7C837}">
      <dgm:prSet/>
      <dgm:spPr/>
      <dgm:t>
        <a:bodyPr/>
        <a:lstStyle/>
        <a:p>
          <a:endParaRPr lang="ru-RU"/>
        </a:p>
      </dgm:t>
    </dgm:pt>
    <dgm:pt modelId="{E57158A7-682C-4EC2-80E4-D9130A51EC2E}" type="parTrans" cxnId="{81C97ED0-9CFA-4800-B3DA-2B5844BEFB1F}">
      <dgm:prSet/>
      <dgm:spPr/>
      <dgm:t>
        <a:bodyPr/>
        <a:lstStyle/>
        <a:p>
          <a:endParaRPr lang="ru-RU"/>
        </a:p>
      </dgm:t>
    </dgm:pt>
    <dgm:pt modelId="{B96D59D4-F044-460F-814B-957B9F357A38}" type="sibTrans" cxnId="{81C97ED0-9CFA-4800-B3DA-2B5844BEFB1F}">
      <dgm:prSet/>
      <dgm:spPr/>
      <dgm:t>
        <a:bodyPr/>
        <a:lstStyle/>
        <a:p>
          <a:endParaRPr lang="ru-RU"/>
        </a:p>
      </dgm:t>
    </dgm:pt>
    <dgm:pt modelId="{AFD281F0-83EF-4D85-9121-9E8CDA563BE1}">
      <dgm:prSet/>
      <dgm:spPr/>
      <dgm:t>
        <a:bodyPr/>
        <a:lstStyle/>
        <a:p>
          <a:r>
            <a:rPr lang="ru-RU" b="0" i="0" smtClean="0"/>
            <a:t>вести работы по вовлечению как можно большего количества предприятий реального сектора экономики и органов государственной власти в хоздоговорные исследования;</a:t>
          </a:r>
          <a:endParaRPr lang="ru-RU"/>
        </a:p>
      </dgm:t>
    </dgm:pt>
    <dgm:pt modelId="{D095F29A-D47D-447D-B945-DD1A4A1CA7A1}" type="parTrans" cxnId="{284A0FBB-B070-46A8-8631-0D7455F7D973}">
      <dgm:prSet/>
      <dgm:spPr/>
      <dgm:t>
        <a:bodyPr/>
        <a:lstStyle/>
        <a:p>
          <a:endParaRPr lang="ru-RU"/>
        </a:p>
      </dgm:t>
    </dgm:pt>
    <dgm:pt modelId="{07A54936-4317-4274-9228-35BF5A5A1F83}" type="sibTrans" cxnId="{284A0FBB-B070-46A8-8631-0D7455F7D973}">
      <dgm:prSet/>
      <dgm:spPr/>
      <dgm:t>
        <a:bodyPr/>
        <a:lstStyle/>
        <a:p>
          <a:endParaRPr lang="ru-RU"/>
        </a:p>
      </dgm:t>
    </dgm:pt>
    <dgm:pt modelId="{00E899E2-5D7F-4D4A-9AB8-CBD6D4990F66}">
      <dgm:prSet/>
      <dgm:spPr/>
      <dgm:t>
        <a:bodyPr/>
        <a:lstStyle/>
        <a:p>
          <a:r>
            <a:rPr lang="ru-RU" b="0" i="0" dirty="0" smtClean="0"/>
            <a:t>расширять возможности использования высокотехнологичного оборудования университета.</a:t>
          </a:r>
          <a:endParaRPr lang="ru-RU" dirty="0"/>
        </a:p>
      </dgm:t>
    </dgm:pt>
    <dgm:pt modelId="{883501E3-83F1-4A65-80E8-1AA7590A4E4A}" type="parTrans" cxnId="{A30E2412-71D0-46BF-90F2-CAEBC145010D}">
      <dgm:prSet/>
      <dgm:spPr/>
      <dgm:t>
        <a:bodyPr/>
        <a:lstStyle/>
        <a:p>
          <a:endParaRPr lang="ru-RU"/>
        </a:p>
      </dgm:t>
    </dgm:pt>
    <dgm:pt modelId="{256E05F8-18FC-4FAB-A4DB-5948BEABF294}" type="sibTrans" cxnId="{A30E2412-71D0-46BF-90F2-CAEBC145010D}">
      <dgm:prSet/>
      <dgm:spPr/>
      <dgm:t>
        <a:bodyPr/>
        <a:lstStyle/>
        <a:p>
          <a:endParaRPr lang="ru-RU"/>
        </a:p>
      </dgm:t>
    </dgm:pt>
    <dgm:pt modelId="{2AABEB01-4AA5-4D9E-8B1B-7A4ECF9F387E}" type="pres">
      <dgm:prSet presAssocID="{357749CA-DBEF-4C00-B6F8-66D048DB318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75C842-95A6-4779-B0E0-1731C0934590}" type="pres">
      <dgm:prSet presAssocID="{9821E193-3D4F-478B-AB3C-374A50F466DD}" presName="composite" presStyleCnt="0"/>
      <dgm:spPr/>
    </dgm:pt>
    <dgm:pt modelId="{558AFC79-DDDA-40F0-A9D4-D0D9B6F30978}" type="pres">
      <dgm:prSet presAssocID="{9821E193-3D4F-478B-AB3C-374A50F466DD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87C18-878E-40FA-9282-2E12882B6CB6}" type="pres">
      <dgm:prSet presAssocID="{9821E193-3D4F-478B-AB3C-374A50F466DD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2AB98-BB36-44F2-A44E-0CD170AA5342}" type="pres">
      <dgm:prSet presAssocID="{5A244634-EAD6-4D4C-9D1C-46D83BDF716B}" presName="sp" presStyleCnt="0"/>
      <dgm:spPr/>
    </dgm:pt>
    <dgm:pt modelId="{65FD395F-2208-4FA4-A1BB-69A97564BFB3}" type="pres">
      <dgm:prSet presAssocID="{E36DDA42-962E-4FCB-A217-278950F3E7F2}" presName="composite" presStyleCnt="0"/>
      <dgm:spPr/>
    </dgm:pt>
    <dgm:pt modelId="{7E6729C9-E158-4EF6-AA27-AFE7CA78E97C}" type="pres">
      <dgm:prSet presAssocID="{E36DDA42-962E-4FCB-A217-278950F3E7F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CD361-B418-4705-8621-42231B38C55C}" type="pres">
      <dgm:prSet presAssocID="{E36DDA42-962E-4FCB-A217-278950F3E7F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F5658-C932-407B-9984-AC8D8EBF0FAC}" type="pres">
      <dgm:prSet presAssocID="{38B58997-2C80-4C7A-88EA-47202F0D28C9}" presName="sp" presStyleCnt="0"/>
      <dgm:spPr/>
    </dgm:pt>
    <dgm:pt modelId="{01326260-9860-4A69-816D-AF853E598D2A}" type="pres">
      <dgm:prSet presAssocID="{BAE60E6C-0906-4819-87FA-639F4CE02CB7}" presName="composite" presStyleCnt="0"/>
      <dgm:spPr/>
    </dgm:pt>
    <dgm:pt modelId="{BC612E2D-BBC0-4AF0-921F-29959CB6C5BF}" type="pres">
      <dgm:prSet presAssocID="{BAE60E6C-0906-4819-87FA-639F4CE02CB7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CE754-1D4D-49DA-ACEE-85A8F0EF0037}" type="pres">
      <dgm:prSet presAssocID="{BAE60E6C-0906-4819-87FA-639F4CE02CB7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2CD3A-B6FC-4177-A919-E298097EAD62}" type="pres">
      <dgm:prSet presAssocID="{A98CE581-9007-4793-88E2-43D93687B60E}" presName="sp" presStyleCnt="0"/>
      <dgm:spPr/>
    </dgm:pt>
    <dgm:pt modelId="{85477115-C32A-449A-8FAB-EDFEAAB8998F}" type="pres">
      <dgm:prSet presAssocID="{E89C44C3-583D-4A7E-8633-E93E2F51EC3D}" presName="composite" presStyleCnt="0"/>
      <dgm:spPr/>
    </dgm:pt>
    <dgm:pt modelId="{57F535A8-FD92-4FCE-B943-63CA5571CF07}" type="pres">
      <dgm:prSet presAssocID="{E89C44C3-583D-4A7E-8633-E93E2F51EC3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61964-D267-4294-AB51-2E8264C5DFFE}" type="pres">
      <dgm:prSet presAssocID="{E89C44C3-583D-4A7E-8633-E93E2F51EC3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A7AA77-CBB6-492D-8691-EEAFFDB7467D}" type="pres">
      <dgm:prSet presAssocID="{FBA7F3E4-C29D-4F69-8295-57F3893B4F3C}" presName="sp" presStyleCnt="0"/>
      <dgm:spPr/>
    </dgm:pt>
    <dgm:pt modelId="{02A22098-E218-496B-95F8-B0AE7FDA1243}" type="pres">
      <dgm:prSet presAssocID="{788973FD-F13D-46E2-B5E8-C1A44AE7C837}" presName="composite" presStyleCnt="0"/>
      <dgm:spPr/>
    </dgm:pt>
    <dgm:pt modelId="{21CF0843-5E86-4EE4-B271-4A06E33D031E}" type="pres">
      <dgm:prSet presAssocID="{788973FD-F13D-46E2-B5E8-C1A44AE7C83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21139-0902-4B11-889B-6A744885886C}" type="pres">
      <dgm:prSet presAssocID="{788973FD-F13D-46E2-B5E8-C1A44AE7C83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6CED22-E1AC-44A5-94AE-C026B1DAE9E1}" srcId="{9821E193-3D4F-478B-AB3C-374A50F466DD}" destId="{8B2D0CE6-578B-4CA8-B730-D3CD6CB8074D}" srcOrd="0" destOrd="0" parTransId="{3C34DEB1-5971-474B-B2C0-008E28593095}" sibTransId="{37BA1CC2-1E50-474F-A93D-F36128038B7C}"/>
    <dgm:cxn modelId="{A4A1862F-47DC-4DB2-A07A-63052707BD33}" srcId="{357749CA-DBEF-4C00-B6F8-66D048DB318F}" destId="{BAE60E6C-0906-4819-87FA-639F4CE02CB7}" srcOrd="2" destOrd="0" parTransId="{8F05DA98-AD3B-455D-9644-59251CD872D4}" sibTransId="{A98CE581-9007-4793-88E2-43D93687B60E}"/>
    <dgm:cxn modelId="{A30E2412-71D0-46BF-90F2-CAEBC145010D}" srcId="{788973FD-F13D-46E2-B5E8-C1A44AE7C837}" destId="{00E899E2-5D7F-4D4A-9AB8-CBD6D4990F66}" srcOrd="0" destOrd="0" parTransId="{883501E3-83F1-4A65-80E8-1AA7590A4E4A}" sibTransId="{256E05F8-18FC-4FAB-A4DB-5948BEABF294}"/>
    <dgm:cxn modelId="{D925FB57-7F18-4741-9E74-5232913F0122}" type="presOf" srcId="{8B2D0CE6-578B-4CA8-B730-D3CD6CB8074D}" destId="{CEE87C18-878E-40FA-9282-2E12882B6CB6}" srcOrd="0" destOrd="0" presId="urn:microsoft.com/office/officeart/2005/8/layout/chevron2"/>
    <dgm:cxn modelId="{D68F2CA7-33B3-4059-A51C-C9B285EE20DB}" srcId="{BAE60E6C-0906-4819-87FA-639F4CE02CB7}" destId="{A8FC13B7-5210-4E6E-B1F0-36DEB7EBEAA6}" srcOrd="0" destOrd="0" parTransId="{988D8862-51C0-428E-8A83-906150EB65C5}" sibTransId="{B21B467C-BAEF-42E2-9F19-77A3ADA6D0E7}"/>
    <dgm:cxn modelId="{C290DF49-4D0F-4D56-81A3-8ABDB007EA95}" srcId="{357749CA-DBEF-4C00-B6F8-66D048DB318F}" destId="{E89C44C3-583D-4A7E-8633-E93E2F51EC3D}" srcOrd="3" destOrd="0" parTransId="{5E939971-4076-47BF-9B96-7085FEF3ECCE}" sibTransId="{FBA7F3E4-C29D-4F69-8295-57F3893B4F3C}"/>
    <dgm:cxn modelId="{8A67F960-2CD4-4AC6-95AF-B971074D9A88}" type="presOf" srcId="{AFD281F0-83EF-4D85-9121-9E8CDA563BE1}" destId="{B0061964-D267-4294-AB51-2E8264C5DFFE}" srcOrd="0" destOrd="0" presId="urn:microsoft.com/office/officeart/2005/8/layout/chevron2"/>
    <dgm:cxn modelId="{FEABC00A-A139-4599-BF49-9B7D357199A7}" type="presOf" srcId="{E89C44C3-583D-4A7E-8633-E93E2F51EC3D}" destId="{57F535A8-FD92-4FCE-B943-63CA5571CF07}" srcOrd="0" destOrd="0" presId="urn:microsoft.com/office/officeart/2005/8/layout/chevron2"/>
    <dgm:cxn modelId="{8B997020-6C97-437B-AB7E-CEB185A2485E}" srcId="{E36DDA42-962E-4FCB-A217-278950F3E7F2}" destId="{B228F7C5-0E94-45F1-8DB4-C3D73666B2B7}" srcOrd="0" destOrd="0" parTransId="{8D70DFED-F1B3-43D1-B965-DFB89A795401}" sibTransId="{CC6ED44A-1150-4330-ACC1-68995F35BC24}"/>
    <dgm:cxn modelId="{E6E6C142-94B4-48E0-AFBE-3B75E5F566D5}" type="presOf" srcId="{A8FC13B7-5210-4E6E-B1F0-36DEB7EBEAA6}" destId="{C99CE754-1D4D-49DA-ACEE-85A8F0EF0037}" srcOrd="0" destOrd="0" presId="urn:microsoft.com/office/officeart/2005/8/layout/chevron2"/>
    <dgm:cxn modelId="{6317D6B8-C0AE-4F06-BF9D-CD760E05ABEA}" type="presOf" srcId="{9821E193-3D4F-478B-AB3C-374A50F466DD}" destId="{558AFC79-DDDA-40F0-A9D4-D0D9B6F30978}" srcOrd="0" destOrd="0" presId="urn:microsoft.com/office/officeart/2005/8/layout/chevron2"/>
    <dgm:cxn modelId="{B4FAD25D-7348-4EF9-9284-215F67948FFD}" type="presOf" srcId="{E36DDA42-962E-4FCB-A217-278950F3E7F2}" destId="{7E6729C9-E158-4EF6-AA27-AFE7CA78E97C}" srcOrd="0" destOrd="0" presId="urn:microsoft.com/office/officeart/2005/8/layout/chevron2"/>
    <dgm:cxn modelId="{F6818184-B9D1-42C0-940C-34A3FE070773}" type="presOf" srcId="{00E899E2-5D7F-4D4A-9AB8-CBD6D4990F66}" destId="{E5F21139-0902-4B11-889B-6A744885886C}" srcOrd="0" destOrd="0" presId="urn:microsoft.com/office/officeart/2005/8/layout/chevron2"/>
    <dgm:cxn modelId="{81C97ED0-9CFA-4800-B3DA-2B5844BEFB1F}" srcId="{357749CA-DBEF-4C00-B6F8-66D048DB318F}" destId="{788973FD-F13D-46E2-B5E8-C1A44AE7C837}" srcOrd="4" destOrd="0" parTransId="{E57158A7-682C-4EC2-80E4-D9130A51EC2E}" sibTransId="{B96D59D4-F044-460F-814B-957B9F357A38}"/>
    <dgm:cxn modelId="{284A0FBB-B070-46A8-8631-0D7455F7D973}" srcId="{E89C44C3-583D-4A7E-8633-E93E2F51EC3D}" destId="{AFD281F0-83EF-4D85-9121-9E8CDA563BE1}" srcOrd="0" destOrd="0" parTransId="{D095F29A-D47D-447D-B945-DD1A4A1CA7A1}" sibTransId="{07A54936-4317-4274-9228-35BF5A5A1F83}"/>
    <dgm:cxn modelId="{A2485654-567D-46C9-A1A3-2979BBFB2ABC}" type="presOf" srcId="{357749CA-DBEF-4C00-B6F8-66D048DB318F}" destId="{2AABEB01-4AA5-4D9E-8B1B-7A4ECF9F387E}" srcOrd="0" destOrd="0" presId="urn:microsoft.com/office/officeart/2005/8/layout/chevron2"/>
    <dgm:cxn modelId="{ABD45723-4998-464D-AAD8-455923ECD3F8}" srcId="{357749CA-DBEF-4C00-B6F8-66D048DB318F}" destId="{E36DDA42-962E-4FCB-A217-278950F3E7F2}" srcOrd="1" destOrd="0" parTransId="{73CC955F-EA86-41BA-8A52-54FC77337D57}" sibTransId="{38B58997-2C80-4C7A-88EA-47202F0D28C9}"/>
    <dgm:cxn modelId="{0C1D9DE6-61F6-44FD-AD22-70AF5587C46D}" srcId="{357749CA-DBEF-4C00-B6F8-66D048DB318F}" destId="{9821E193-3D4F-478B-AB3C-374A50F466DD}" srcOrd="0" destOrd="0" parTransId="{FFCD0422-4093-43D7-A330-AD3B44853FDC}" sibTransId="{5A244634-EAD6-4D4C-9D1C-46D83BDF716B}"/>
    <dgm:cxn modelId="{CD976975-3453-4F3E-9966-24E23C7FD4B9}" type="presOf" srcId="{788973FD-F13D-46E2-B5E8-C1A44AE7C837}" destId="{21CF0843-5E86-4EE4-B271-4A06E33D031E}" srcOrd="0" destOrd="0" presId="urn:microsoft.com/office/officeart/2005/8/layout/chevron2"/>
    <dgm:cxn modelId="{8A0E2FBE-CF29-4782-8510-81F7BF9AA980}" type="presOf" srcId="{BAE60E6C-0906-4819-87FA-639F4CE02CB7}" destId="{BC612E2D-BBC0-4AF0-921F-29959CB6C5BF}" srcOrd="0" destOrd="0" presId="urn:microsoft.com/office/officeart/2005/8/layout/chevron2"/>
    <dgm:cxn modelId="{BFAF1B78-5CE8-4C6B-B785-F55CF3B2FBA2}" type="presOf" srcId="{B228F7C5-0E94-45F1-8DB4-C3D73666B2B7}" destId="{F0ACD361-B418-4705-8621-42231B38C55C}" srcOrd="0" destOrd="0" presId="urn:microsoft.com/office/officeart/2005/8/layout/chevron2"/>
    <dgm:cxn modelId="{264F9CF9-2408-4C4F-81E0-807C5E8FFDF8}" type="presParOf" srcId="{2AABEB01-4AA5-4D9E-8B1B-7A4ECF9F387E}" destId="{DA75C842-95A6-4779-B0E0-1731C0934590}" srcOrd="0" destOrd="0" presId="urn:microsoft.com/office/officeart/2005/8/layout/chevron2"/>
    <dgm:cxn modelId="{4A41BBD8-66D0-4C26-9412-78D70426A44E}" type="presParOf" srcId="{DA75C842-95A6-4779-B0E0-1731C0934590}" destId="{558AFC79-DDDA-40F0-A9D4-D0D9B6F30978}" srcOrd="0" destOrd="0" presId="urn:microsoft.com/office/officeart/2005/8/layout/chevron2"/>
    <dgm:cxn modelId="{3B1868C7-F536-43C7-9F16-861EA7A206DF}" type="presParOf" srcId="{DA75C842-95A6-4779-B0E0-1731C0934590}" destId="{CEE87C18-878E-40FA-9282-2E12882B6CB6}" srcOrd="1" destOrd="0" presId="urn:microsoft.com/office/officeart/2005/8/layout/chevron2"/>
    <dgm:cxn modelId="{46880781-2468-410B-B3C1-A5C3E9F78E01}" type="presParOf" srcId="{2AABEB01-4AA5-4D9E-8B1B-7A4ECF9F387E}" destId="{8342AB98-BB36-44F2-A44E-0CD170AA5342}" srcOrd="1" destOrd="0" presId="urn:microsoft.com/office/officeart/2005/8/layout/chevron2"/>
    <dgm:cxn modelId="{6BE3C9CA-45A6-42B2-87A3-BF9CF4E8D271}" type="presParOf" srcId="{2AABEB01-4AA5-4D9E-8B1B-7A4ECF9F387E}" destId="{65FD395F-2208-4FA4-A1BB-69A97564BFB3}" srcOrd="2" destOrd="0" presId="urn:microsoft.com/office/officeart/2005/8/layout/chevron2"/>
    <dgm:cxn modelId="{CB252833-9002-4735-A8FF-2B324E19CEB9}" type="presParOf" srcId="{65FD395F-2208-4FA4-A1BB-69A97564BFB3}" destId="{7E6729C9-E158-4EF6-AA27-AFE7CA78E97C}" srcOrd="0" destOrd="0" presId="urn:microsoft.com/office/officeart/2005/8/layout/chevron2"/>
    <dgm:cxn modelId="{C6E81205-D058-4F6A-9D2C-D9320F8D6D6E}" type="presParOf" srcId="{65FD395F-2208-4FA4-A1BB-69A97564BFB3}" destId="{F0ACD361-B418-4705-8621-42231B38C55C}" srcOrd="1" destOrd="0" presId="urn:microsoft.com/office/officeart/2005/8/layout/chevron2"/>
    <dgm:cxn modelId="{FC4EE312-A1BB-4C4C-B80F-0CA84104D7B8}" type="presParOf" srcId="{2AABEB01-4AA5-4D9E-8B1B-7A4ECF9F387E}" destId="{A5FF5658-C932-407B-9984-AC8D8EBF0FAC}" srcOrd="3" destOrd="0" presId="urn:microsoft.com/office/officeart/2005/8/layout/chevron2"/>
    <dgm:cxn modelId="{8F814037-8BBD-4A67-A08B-41F924957E7F}" type="presParOf" srcId="{2AABEB01-4AA5-4D9E-8B1B-7A4ECF9F387E}" destId="{01326260-9860-4A69-816D-AF853E598D2A}" srcOrd="4" destOrd="0" presId="urn:microsoft.com/office/officeart/2005/8/layout/chevron2"/>
    <dgm:cxn modelId="{ED3F20C4-9B05-4F48-B92A-6FD66063778C}" type="presParOf" srcId="{01326260-9860-4A69-816D-AF853E598D2A}" destId="{BC612E2D-BBC0-4AF0-921F-29959CB6C5BF}" srcOrd="0" destOrd="0" presId="urn:microsoft.com/office/officeart/2005/8/layout/chevron2"/>
    <dgm:cxn modelId="{A11ABA37-6CD9-4636-B9DB-77DC956B154C}" type="presParOf" srcId="{01326260-9860-4A69-816D-AF853E598D2A}" destId="{C99CE754-1D4D-49DA-ACEE-85A8F0EF0037}" srcOrd="1" destOrd="0" presId="urn:microsoft.com/office/officeart/2005/8/layout/chevron2"/>
    <dgm:cxn modelId="{C14D44B6-5E3E-4FD5-80ED-7B33E9F6C23C}" type="presParOf" srcId="{2AABEB01-4AA5-4D9E-8B1B-7A4ECF9F387E}" destId="{FE42CD3A-B6FC-4177-A919-E298097EAD62}" srcOrd="5" destOrd="0" presId="urn:microsoft.com/office/officeart/2005/8/layout/chevron2"/>
    <dgm:cxn modelId="{5640724E-9F94-4541-958D-13D11A5B3BEB}" type="presParOf" srcId="{2AABEB01-4AA5-4D9E-8B1B-7A4ECF9F387E}" destId="{85477115-C32A-449A-8FAB-EDFEAAB8998F}" srcOrd="6" destOrd="0" presId="urn:microsoft.com/office/officeart/2005/8/layout/chevron2"/>
    <dgm:cxn modelId="{DB221ACF-5E76-4E0C-BA2D-3A96F1444531}" type="presParOf" srcId="{85477115-C32A-449A-8FAB-EDFEAAB8998F}" destId="{57F535A8-FD92-4FCE-B943-63CA5571CF07}" srcOrd="0" destOrd="0" presId="urn:microsoft.com/office/officeart/2005/8/layout/chevron2"/>
    <dgm:cxn modelId="{72285243-EE21-4CA4-B28D-0E88431DA901}" type="presParOf" srcId="{85477115-C32A-449A-8FAB-EDFEAAB8998F}" destId="{B0061964-D267-4294-AB51-2E8264C5DFFE}" srcOrd="1" destOrd="0" presId="urn:microsoft.com/office/officeart/2005/8/layout/chevron2"/>
    <dgm:cxn modelId="{2ADA31BF-931C-4139-A6E8-1B41A34C6BC1}" type="presParOf" srcId="{2AABEB01-4AA5-4D9E-8B1B-7A4ECF9F387E}" destId="{88A7AA77-CBB6-492D-8691-EEAFFDB7467D}" srcOrd="7" destOrd="0" presId="urn:microsoft.com/office/officeart/2005/8/layout/chevron2"/>
    <dgm:cxn modelId="{1E0D893B-FD0F-43BD-A02A-CDF538EBF503}" type="presParOf" srcId="{2AABEB01-4AA5-4D9E-8B1B-7A4ECF9F387E}" destId="{02A22098-E218-496B-95F8-B0AE7FDA1243}" srcOrd="8" destOrd="0" presId="urn:microsoft.com/office/officeart/2005/8/layout/chevron2"/>
    <dgm:cxn modelId="{3345F3FF-A24E-42D0-B185-A477E06B4942}" type="presParOf" srcId="{02A22098-E218-496B-95F8-B0AE7FDA1243}" destId="{21CF0843-5E86-4EE4-B271-4A06E33D031E}" srcOrd="0" destOrd="0" presId="urn:microsoft.com/office/officeart/2005/8/layout/chevron2"/>
    <dgm:cxn modelId="{42D5671B-CC9B-45DE-8883-A279E7A7B6DB}" type="presParOf" srcId="{02A22098-E218-496B-95F8-B0AE7FDA1243}" destId="{E5F21139-0902-4B11-889B-6A744885886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63ABAA-0E08-4FEF-894E-9BF1BE9E6EEA}" type="doc">
      <dgm:prSet loTypeId="urn:microsoft.com/office/officeart/2005/8/layout/radial5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0FF8D47-8595-4756-87E0-92757C7CE980}">
      <dgm:prSet phldrT="[Текст]" custT="1"/>
      <dgm:spPr>
        <a:solidFill>
          <a:srgbClr val="000080"/>
        </a:solidFill>
      </dgm:spPr>
      <dgm:t>
        <a:bodyPr/>
        <a:lstStyle/>
        <a:p>
          <a:r>
            <a:rPr lang="ru-RU" sz="4000" b="1" dirty="0" smtClean="0">
              <a:solidFill>
                <a:schemeClr val="bg1"/>
              </a:solidFill>
            </a:rPr>
            <a:t>НИД</a:t>
          </a:r>
          <a:endParaRPr lang="ru-RU" sz="4000" b="1" dirty="0">
            <a:solidFill>
              <a:schemeClr val="bg1"/>
            </a:solidFill>
          </a:endParaRPr>
        </a:p>
      </dgm:t>
    </dgm:pt>
    <dgm:pt modelId="{E471DE75-7DB7-434A-9EB6-53DCC9FD823F}" type="parTrans" cxnId="{4A0D1C66-52C4-49CC-BD76-22FAF9D90906}">
      <dgm:prSet/>
      <dgm:spPr/>
      <dgm:t>
        <a:bodyPr/>
        <a:lstStyle/>
        <a:p>
          <a:endParaRPr lang="ru-RU"/>
        </a:p>
      </dgm:t>
    </dgm:pt>
    <dgm:pt modelId="{C6961B3A-F2CD-4010-B1EA-D2012113EC27}" type="sibTrans" cxnId="{4A0D1C66-52C4-49CC-BD76-22FAF9D90906}">
      <dgm:prSet/>
      <dgm:spPr/>
      <dgm:t>
        <a:bodyPr/>
        <a:lstStyle/>
        <a:p>
          <a:endParaRPr lang="ru-RU"/>
        </a:p>
      </dgm:t>
    </dgm:pt>
    <dgm:pt modelId="{1130EA74-EEE0-4D61-9009-71DAE488C059}">
      <dgm:prSet phldrT="[Текст]" custT="1"/>
      <dgm:spPr>
        <a:solidFill>
          <a:srgbClr val="6600FF"/>
        </a:solidFill>
      </dgm:spPr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Объем финансирования НИОКР</a:t>
          </a:r>
          <a:endParaRPr lang="ru-RU" sz="2800" b="1" dirty="0">
            <a:solidFill>
              <a:schemeClr val="bg1"/>
            </a:solidFill>
          </a:endParaRPr>
        </a:p>
      </dgm:t>
    </dgm:pt>
    <dgm:pt modelId="{7FD62E15-3CD6-422F-8FA6-7BA5B35F3936}" type="parTrans" cxnId="{5B700172-4E0B-488F-A653-D4896EBAAE5F}">
      <dgm:prSet/>
      <dgm:spPr/>
      <dgm:t>
        <a:bodyPr/>
        <a:lstStyle/>
        <a:p>
          <a:endParaRPr lang="ru-RU"/>
        </a:p>
      </dgm:t>
    </dgm:pt>
    <dgm:pt modelId="{28279C03-3675-4260-8854-4900C28DE0B6}" type="sibTrans" cxnId="{5B700172-4E0B-488F-A653-D4896EBAAE5F}">
      <dgm:prSet/>
      <dgm:spPr/>
      <dgm:t>
        <a:bodyPr/>
        <a:lstStyle/>
        <a:p>
          <a:endParaRPr lang="ru-RU"/>
        </a:p>
      </dgm:t>
    </dgm:pt>
    <dgm:pt modelId="{8EC73980-9BFE-49FA-9472-47B51098BC56}">
      <dgm:prSet phldrT="[Текст]" custT="1"/>
      <dgm:spPr>
        <a:solidFill>
          <a:srgbClr val="6600CC"/>
        </a:solidFill>
      </dgm:spPr>
      <dgm:t>
        <a:bodyPr/>
        <a:lstStyle/>
        <a:p>
          <a:r>
            <a:rPr lang="ru-RU" sz="2200" b="1" dirty="0" smtClean="0">
              <a:solidFill>
                <a:schemeClr val="bg1"/>
              </a:solidFill>
            </a:rPr>
            <a:t>Научные публикации</a:t>
          </a:r>
          <a:endParaRPr lang="ru-RU" sz="2200" b="1" dirty="0">
            <a:solidFill>
              <a:schemeClr val="bg1"/>
            </a:solidFill>
          </a:endParaRPr>
        </a:p>
      </dgm:t>
    </dgm:pt>
    <dgm:pt modelId="{A7EFC87B-5D1B-4DB5-B07C-35EC60968FFF}" type="parTrans" cxnId="{BB863435-B8E2-46E1-A95C-C138C9FEE825}">
      <dgm:prSet/>
      <dgm:spPr/>
      <dgm:t>
        <a:bodyPr/>
        <a:lstStyle/>
        <a:p>
          <a:endParaRPr lang="ru-RU"/>
        </a:p>
      </dgm:t>
    </dgm:pt>
    <dgm:pt modelId="{C05833BC-D1BE-4735-BB14-5EAAE7F066BD}" type="sibTrans" cxnId="{BB863435-B8E2-46E1-A95C-C138C9FEE825}">
      <dgm:prSet/>
      <dgm:spPr/>
      <dgm:t>
        <a:bodyPr/>
        <a:lstStyle/>
        <a:p>
          <a:endParaRPr lang="ru-RU"/>
        </a:p>
      </dgm:t>
    </dgm:pt>
    <dgm:pt modelId="{5BE8EC02-A2EF-4AFB-889D-A40C1A0BCC2D}">
      <dgm:prSet phldrT="[Текст]" custT="1"/>
      <dgm:spPr>
        <a:solidFill>
          <a:srgbClr val="6699FF"/>
        </a:solidFill>
      </dgm:spPr>
      <dgm:t>
        <a:bodyPr/>
        <a:lstStyle/>
        <a:p>
          <a:pPr marL="0" indent="0"/>
          <a:r>
            <a:rPr lang="ru-RU" sz="2000" b="1" kern="1200" dirty="0" err="1" smtClean="0">
              <a:solidFill>
                <a:schemeClr val="bg1"/>
              </a:solidFill>
            </a:rPr>
            <a:t>РИДы</a:t>
          </a:r>
          <a:r>
            <a:rPr lang="ru-RU" sz="2000" b="1" kern="1200" dirty="0" smtClean="0">
              <a:solidFill>
                <a:schemeClr val="bg1"/>
              </a:solidFill>
            </a:rPr>
            <a:t> и </a:t>
          </a:r>
          <a:r>
            <a:rPr lang="ru-RU" sz="2000" b="1" kern="1100" spc="-150" baseline="0" dirty="0" smtClean="0">
              <a:solidFill>
                <a:schemeClr val="bg1"/>
              </a:solidFill>
            </a:rPr>
            <a:t>инновационная деятельность</a:t>
          </a:r>
          <a:endParaRPr lang="ru-RU" sz="2000" b="1" kern="1100" spc="-150" baseline="0" dirty="0">
            <a:solidFill>
              <a:schemeClr val="bg1"/>
            </a:solidFill>
          </a:endParaRPr>
        </a:p>
      </dgm:t>
    </dgm:pt>
    <dgm:pt modelId="{2F0E74BA-477D-4E64-84DA-19CEA8A0AA17}" type="parTrans" cxnId="{9748D6F4-438B-4587-B15F-3275E17C5F91}">
      <dgm:prSet/>
      <dgm:spPr/>
      <dgm:t>
        <a:bodyPr/>
        <a:lstStyle/>
        <a:p>
          <a:endParaRPr lang="ru-RU"/>
        </a:p>
      </dgm:t>
    </dgm:pt>
    <dgm:pt modelId="{6BA3FE70-1466-4E5C-B085-938EAC681F74}" type="sibTrans" cxnId="{9748D6F4-438B-4587-B15F-3275E17C5F91}">
      <dgm:prSet/>
      <dgm:spPr/>
      <dgm:t>
        <a:bodyPr/>
        <a:lstStyle/>
        <a:p>
          <a:endParaRPr lang="ru-RU"/>
        </a:p>
      </dgm:t>
    </dgm:pt>
    <dgm:pt modelId="{6630064A-04E0-4801-9183-019E92890A67}">
      <dgm:prSet phldrT="[Текст]" custT="1"/>
      <dgm:spPr>
        <a:solidFill>
          <a:srgbClr val="0066FF"/>
        </a:solidFill>
      </dgm:spPr>
      <dgm:t>
        <a:bodyPr/>
        <a:lstStyle/>
        <a:p>
          <a:r>
            <a:rPr lang="ru-RU" sz="2300" b="1" dirty="0" smtClean="0">
              <a:solidFill>
                <a:schemeClr val="bg1"/>
              </a:solidFill>
            </a:rPr>
            <a:t>Подготовка научных кадров</a:t>
          </a:r>
          <a:endParaRPr lang="ru-RU" sz="2300" b="1" dirty="0">
            <a:solidFill>
              <a:schemeClr val="bg1"/>
            </a:solidFill>
          </a:endParaRPr>
        </a:p>
      </dgm:t>
    </dgm:pt>
    <dgm:pt modelId="{6EFF1D13-6098-45D1-A118-B08769C5C584}" type="parTrans" cxnId="{00FEB57D-B201-4257-8A42-514423ADD253}">
      <dgm:prSet/>
      <dgm:spPr/>
      <dgm:t>
        <a:bodyPr/>
        <a:lstStyle/>
        <a:p>
          <a:endParaRPr lang="ru-RU"/>
        </a:p>
      </dgm:t>
    </dgm:pt>
    <dgm:pt modelId="{13CB0E48-BAA7-45D5-87AA-EA875D41F3E3}" type="sibTrans" cxnId="{00FEB57D-B201-4257-8A42-514423ADD253}">
      <dgm:prSet/>
      <dgm:spPr/>
      <dgm:t>
        <a:bodyPr/>
        <a:lstStyle/>
        <a:p>
          <a:endParaRPr lang="ru-RU"/>
        </a:p>
      </dgm:t>
    </dgm:pt>
    <dgm:pt modelId="{3534AC9F-70D3-49A0-A305-18F055D128CC}">
      <dgm:prSet phldrT="[Текст]" custT="1"/>
      <dgm:spPr>
        <a:solidFill>
          <a:srgbClr val="3333CC"/>
        </a:solidFill>
      </dgm:spPr>
      <dgm:t>
        <a:bodyPr/>
        <a:lstStyle/>
        <a:p>
          <a:r>
            <a:rPr lang="ru-RU" sz="3600" b="1" dirty="0" smtClean="0">
              <a:solidFill>
                <a:schemeClr val="bg1"/>
              </a:solidFill>
            </a:rPr>
            <a:t>НИРС</a:t>
          </a:r>
          <a:endParaRPr lang="ru-RU" sz="3600" b="1" dirty="0">
            <a:solidFill>
              <a:schemeClr val="bg1"/>
            </a:solidFill>
          </a:endParaRPr>
        </a:p>
      </dgm:t>
    </dgm:pt>
    <dgm:pt modelId="{E3714ED8-E699-4157-9878-0E055AFAEBCE}" type="parTrans" cxnId="{199451DB-DDBE-4F7C-838C-57626D4BD5F1}">
      <dgm:prSet/>
      <dgm:spPr/>
      <dgm:t>
        <a:bodyPr/>
        <a:lstStyle/>
        <a:p>
          <a:endParaRPr lang="ru-RU"/>
        </a:p>
      </dgm:t>
    </dgm:pt>
    <dgm:pt modelId="{793BD31B-AC1C-4D3D-90F6-42E7B2496DA9}" type="sibTrans" cxnId="{199451DB-DDBE-4F7C-838C-57626D4BD5F1}">
      <dgm:prSet/>
      <dgm:spPr/>
      <dgm:t>
        <a:bodyPr/>
        <a:lstStyle/>
        <a:p>
          <a:endParaRPr lang="ru-RU"/>
        </a:p>
      </dgm:t>
    </dgm:pt>
    <dgm:pt modelId="{60E16203-C8E8-478C-8066-ACEA2A40C9DF}" type="pres">
      <dgm:prSet presAssocID="{0363ABAA-0E08-4FEF-894E-9BF1BE9E6EE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7F2D17-C28B-4F74-83FC-BAF0F149CA7F}" type="pres">
      <dgm:prSet presAssocID="{40FF8D47-8595-4756-87E0-92757C7CE980}" presName="centerShape" presStyleLbl="node0" presStyleIdx="0" presStyleCnt="1" custLinFactNeighborX="-110" custLinFactNeighborY="-905"/>
      <dgm:spPr/>
      <dgm:t>
        <a:bodyPr/>
        <a:lstStyle/>
        <a:p>
          <a:endParaRPr lang="ru-RU"/>
        </a:p>
      </dgm:t>
    </dgm:pt>
    <dgm:pt modelId="{F5D7BAF4-CA58-4F68-BE71-F5AEEC2DC030}" type="pres">
      <dgm:prSet presAssocID="{7FD62E15-3CD6-422F-8FA6-7BA5B35F3936}" presName="parTrans" presStyleLbl="sibTrans2D1" presStyleIdx="0" presStyleCnt="5" custScaleX="126512"/>
      <dgm:spPr/>
      <dgm:t>
        <a:bodyPr/>
        <a:lstStyle/>
        <a:p>
          <a:endParaRPr lang="ru-RU"/>
        </a:p>
      </dgm:t>
    </dgm:pt>
    <dgm:pt modelId="{76D21E7E-574C-44BC-9E7F-EA8C1E595C35}" type="pres">
      <dgm:prSet presAssocID="{7FD62E15-3CD6-422F-8FA6-7BA5B35F393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69869378-B490-4AE8-91A4-5AABC8FCF53C}" type="pres">
      <dgm:prSet presAssocID="{1130EA74-EEE0-4D61-9009-71DAE488C059}" presName="node" presStyleLbl="node1" presStyleIdx="0" presStyleCnt="5" custScaleX="114731" custScaleY="114731" custRadScaleRad="90593" custRadScaleInc="2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BDBB0-AE42-40D2-A1D3-D9A97F64E7CE}" type="pres">
      <dgm:prSet presAssocID="{A7EFC87B-5D1B-4DB5-B07C-35EC60968FFF}" presName="parTrans" presStyleLbl="sibTrans2D1" presStyleIdx="1" presStyleCnt="5"/>
      <dgm:spPr/>
      <dgm:t>
        <a:bodyPr/>
        <a:lstStyle/>
        <a:p>
          <a:endParaRPr lang="ru-RU"/>
        </a:p>
      </dgm:t>
    </dgm:pt>
    <dgm:pt modelId="{4E7D07EC-ECA1-4A4A-95FC-848A820BBC94}" type="pres">
      <dgm:prSet presAssocID="{A7EFC87B-5D1B-4DB5-B07C-35EC60968FFF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D4443C42-C7EF-4CF8-A0CC-E961C62A13F3}" type="pres">
      <dgm:prSet presAssocID="{8EC73980-9BFE-49FA-9472-47B51098BC56}" presName="node" presStyleLbl="node1" presStyleIdx="1" presStyleCnt="5" custScaleX="114731" custScaleY="114731" custRadScaleRad="93799" custRadScaleInc="-25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F57CF-556E-4C56-8C0E-1A849309FD58}" type="pres">
      <dgm:prSet presAssocID="{2F0E74BA-477D-4E64-84DA-19CEA8A0AA17}" presName="parTrans" presStyleLbl="sibTrans2D1" presStyleIdx="2" presStyleCnt="5" custScaleX="136173"/>
      <dgm:spPr/>
      <dgm:t>
        <a:bodyPr/>
        <a:lstStyle/>
        <a:p>
          <a:endParaRPr lang="ru-RU"/>
        </a:p>
      </dgm:t>
    </dgm:pt>
    <dgm:pt modelId="{76041514-C657-4AF9-BE40-BA5471360D0B}" type="pres">
      <dgm:prSet presAssocID="{2F0E74BA-477D-4E64-84DA-19CEA8A0AA17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75D031B-B866-4B95-B46C-627B31079315}" type="pres">
      <dgm:prSet presAssocID="{5BE8EC02-A2EF-4AFB-889D-A40C1A0BCC2D}" presName="node" presStyleLbl="node1" presStyleIdx="2" presStyleCnt="5" custScaleX="114731" custScaleY="114731" custRadScaleRad="89120" custRadScaleInc="-608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DDB8A-6177-41BF-9DCA-DEC1AC9D8A4B}" type="pres">
      <dgm:prSet presAssocID="{6EFF1D13-6098-45D1-A118-B08769C5C584}" presName="parTrans" presStyleLbl="sibTrans2D1" presStyleIdx="3" presStyleCnt="5" custScaleX="111208"/>
      <dgm:spPr/>
      <dgm:t>
        <a:bodyPr/>
        <a:lstStyle/>
        <a:p>
          <a:endParaRPr lang="ru-RU"/>
        </a:p>
      </dgm:t>
    </dgm:pt>
    <dgm:pt modelId="{78B62790-1EB7-46F9-AF2D-F2883EA684E2}" type="pres">
      <dgm:prSet presAssocID="{6EFF1D13-6098-45D1-A118-B08769C5C58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ADA2739-D402-491E-BAB9-5AACF5A03FCA}" type="pres">
      <dgm:prSet presAssocID="{6630064A-04E0-4801-9183-019E92890A67}" presName="node" presStyleLbl="node1" presStyleIdx="3" presStyleCnt="5" custScaleX="114731" custScaleY="114731" custRadScaleRad="93864" custRadScaleInc="65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08946C-142C-40D6-A998-55A78EB6C532}" type="pres">
      <dgm:prSet presAssocID="{E3714ED8-E699-4157-9878-0E055AFAEBCE}" presName="parTrans" presStyleLbl="sibTrans2D1" presStyleIdx="4" presStyleCnt="5"/>
      <dgm:spPr/>
      <dgm:t>
        <a:bodyPr/>
        <a:lstStyle/>
        <a:p>
          <a:endParaRPr lang="ru-RU"/>
        </a:p>
      </dgm:t>
    </dgm:pt>
    <dgm:pt modelId="{2AA49E69-55BB-49F4-9B20-432FA382490E}" type="pres">
      <dgm:prSet presAssocID="{E3714ED8-E699-4157-9878-0E055AFAEBCE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92725B8B-9545-4894-8C6F-CF484442C045}" type="pres">
      <dgm:prSet presAssocID="{3534AC9F-70D3-49A0-A305-18F055D128CC}" presName="node" presStyleLbl="node1" presStyleIdx="4" presStyleCnt="5" custScaleX="114731" custScaleY="114731" custRadScaleRad="96544" custRadScaleInc="33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8837FA-1F50-4377-87C0-51AB29E16317}" type="presOf" srcId="{2F0E74BA-477D-4E64-84DA-19CEA8A0AA17}" destId="{76041514-C657-4AF9-BE40-BA5471360D0B}" srcOrd="1" destOrd="0" presId="urn:microsoft.com/office/officeart/2005/8/layout/radial5"/>
    <dgm:cxn modelId="{40931CF0-780D-4CFF-B3B3-2453385211BC}" type="presOf" srcId="{3534AC9F-70D3-49A0-A305-18F055D128CC}" destId="{92725B8B-9545-4894-8C6F-CF484442C045}" srcOrd="0" destOrd="0" presId="urn:microsoft.com/office/officeart/2005/8/layout/radial5"/>
    <dgm:cxn modelId="{C8F89C5C-EEF6-4AA7-8B1F-6EC7BE443087}" type="presOf" srcId="{5BE8EC02-A2EF-4AFB-889D-A40C1A0BCC2D}" destId="{875D031B-B866-4B95-B46C-627B31079315}" srcOrd="0" destOrd="0" presId="urn:microsoft.com/office/officeart/2005/8/layout/radial5"/>
    <dgm:cxn modelId="{1A95A4C0-1BE8-4D9B-B2A9-ED48C5400CDA}" type="presOf" srcId="{8EC73980-9BFE-49FA-9472-47B51098BC56}" destId="{D4443C42-C7EF-4CF8-A0CC-E961C62A13F3}" srcOrd="0" destOrd="0" presId="urn:microsoft.com/office/officeart/2005/8/layout/radial5"/>
    <dgm:cxn modelId="{34CE3119-3776-4207-92E2-A796043F2D36}" type="presOf" srcId="{E3714ED8-E699-4157-9878-0E055AFAEBCE}" destId="{BF08946C-142C-40D6-A998-55A78EB6C532}" srcOrd="0" destOrd="0" presId="urn:microsoft.com/office/officeart/2005/8/layout/radial5"/>
    <dgm:cxn modelId="{87326F18-46D6-498C-AE18-BD3A04F2D749}" type="presOf" srcId="{E3714ED8-E699-4157-9878-0E055AFAEBCE}" destId="{2AA49E69-55BB-49F4-9B20-432FA382490E}" srcOrd="1" destOrd="0" presId="urn:microsoft.com/office/officeart/2005/8/layout/radial5"/>
    <dgm:cxn modelId="{2986733F-8FFC-47C2-8214-4D60A4EF64E9}" type="presOf" srcId="{6EFF1D13-6098-45D1-A118-B08769C5C584}" destId="{78B62790-1EB7-46F9-AF2D-F2883EA684E2}" srcOrd="1" destOrd="0" presId="urn:microsoft.com/office/officeart/2005/8/layout/radial5"/>
    <dgm:cxn modelId="{7F6FB8D7-018D-4A09-8D0B-EE8954B78DB6}" type="presOf" srcId="{7FD62E15-3CD6-422F-8FA6-7BA5B35F3936}" destId="{76D21E7E-574C-44BC-9E7F-EA8C1E595C35}" srcOrd="1" destOrd="0" presId="urn:microsoft.com/office/officeart/2005/8/layout/radial5"/>
    <dgm:cxn modelId="{12C6717D-8C93-4343-AE2E-659FFB044155}" type="presOf" srcId="{2F0E74BA-477D-4E64-84DA-19CEA8A0AA17}" destId="{BBCF57CF-556E-4C56-8C0E-1A849309FD58}" srcOrd="0" destOrd="0" presId="urn:microsoft.com/office/officeart/2005/8/layout/radial5"/>
    <dgm:cxn modelId="{757D0693-EF1D-4656-A805-0C1F7CBC9D79}" type="presOf" srcId="{7FD62E15-3CD6-422F-8FA6-7BA5B35F3936}" destId="{F5D7BAF4-CA58-4F68-BE71-F5AEEC2DC030}" srcOrd="0" destOrd="0" presId="urn:microsoft.com/office/officeart/2005/8/layout/radial5"/>
    <dgm:cxn modelId="{4522AF2D-8941-42C7-B106-1EF1572C9688}" type="presOf" srcId="{6EFF1D13-6098-45D1-A118-B08769C5C584}" destId="{225DDB8A-6177-41BF-9DCA-DEC1AC9D8A4B}" srcOrd="0" destOrd="0" presId="urn:microsoft.com/office/officeart/2005/8/layout/radial5"/>
    <dgm:cxn modelId="{42B2426D-D897-4616-BCFA-621848DDAB91}" type="presOf" srcId="{A7EFC87B-5D1B-4DB5-B07C-35EC60968FFF}" destId="{4E7D07EC-ECA1-4A4A-95FC-848A820BBC94}" srcOrd="1" destOrd="0" presId="urn:microsoft.com/office/officeart/2005/8/layout/radial5"/>
    <dgm:cxn modelId="{9748D6F4-438B-4587-B15F-3275E17C5F91}" srcId="{40FF8D47-8595-4756-87E0-92757C7CE980}" destId="{5BE8EC02-A2EF-4AFB-889D-A40C1A0BCC2D}" srcOrd="2" destOrd="0" parTransId="{2F0E74BA-477D-4E64-84DA-19CEA8A0AA17}" sibTransId="{6BA3FE70-1466-4E5C-B085-938EAC681F74}"/>
    <dgm:cxn modelId="{00FEB57D-B201-4257-8A42-514423ADD253}" srcId="{40FF8D47-8595-4756-87E0-92757C7CE980}" destId="{6630064A-04E0-4801-9183-019E92890A67}" srcOrd="3" destOrd="0" parTransId="{6EFF1D13-6098-45D1-A118-B08769C5C584}" sibTransId="{13CB0E48-BAA7-45D5-87AA-EA875D41F3E3}"/>
    <dgm:cxn modelId="{5B700172-4E0B-488F-A653-D4896EBAAE5F}" srcId="{40FF8D47-8595-4756-87E0-92757C7CE980}" destId="{1130EA74-EEE0-4D61-9009-71DAE488C059}" srcOrd="0" destOrd="0" parTransId="{7FD62E15-3CD6-422F-8FA6-7BA5B35F3936}" sibTransId="{28279C03-3675-4260-8854-4900C28DE0B6}"/>
    <dgm:cxn modelId="{E3D44B49-8C23-4184-A811-0996D3832D23}" type="presOf" srcId="{A7EFC87B-5D1B-4DB5-B07C-35EC60968FFF}" destId="{CADBDBB0-AE42-40D2-A1D3-D9A97F64E7CE}" srcOrd="0" destOrd="0" presId="urn:microsoft.com/office/officeart/2005/8/layout/radial5"/>
    <dgm:cxn modelId="{5C6CF16D-B24F-4BC4-8EFA-5ADF8177507D}" type="presOf" srcId="{6630064A-04E0-4801-9183-019E92890A67}" destId="{DADA2739-D402-491E-BAB9-5AACF5A03FCA}" srcOrd="0" destOrd="0" presId="urn:microsoft.com/office/officeart/2005/8/layout/radial5"/>
    <dgm:cxn modelId="{BB863435-B8E2-46E1-A95C-C138C9FEE825}" srcId="{40FF8D47-8595-4756-87E0-92757C7CE980}" destId="{8EC73980-9BFE-49FA-9472-47B51098BC56}" srcOrd="1" destOrd="0" parTransId="{A7EFC87B-5D1B-4DB5-B07C-35EC60968FFF}" sibTransId="{C05833BC-D1BE-4735-BB14-5EAAE7F066BD}"/>
    <dgm:cxn modelId="{823116D4-6C0F-4AB8-A120-70E015247B65}" type="presOf" srcId="{1130EA74-EEE0-4D61-9009-71DAE488C059}" destId="{69869378-B490-4AE8-91A4-5AABC8FCF53C}" srcOrd="0" destOrd="0" presId="urn:microsoft.com/office/officeart/2005/8/layout/radial5"/>
    <dgm:cxn modelId="{AB2566CA-FDFF-4B76-8FC1-FB847FD17C68}" type="presOf" srcId="{0363ABAA-0E08-4FEF-894E-9BF1BE9E6EEA}" destId="{60E16203-C8E8-478C-8066-ACEA2A40C9DF}" srcOrd="0" destOrd="0" presId="urn:microsoft.com/office/officeart/2005/8/layout/radial5"/>
    <dgm:cxn modelId="{199451DB-DDBE-4F7C-838C-57626D4BD5F1}" srcId="{40FF8D47-8595-4756-87E0-92757C7CE980}" destId="{3534AC9F-70D3-49A0-A305-18F055D128CC}" srcOrd="4" destOrd="0" parTransId="{E3714ED8-E699-4157-9878-0E055AFAEBCE}" sibTransId="{793BD31B-AC1C-4D3D-90F6-42E7B2496DA9}"/>
    <dgm:cxn modelId="{4A0D1C66-52C4-49CC-BD76-22FAF9D90906}" srcId="{0363ABAA-0E08-4FEF-894E-9BF1BE9E6EEA}" destId="{40FF8D47-8595-4756-87E0-92757C7CE980}" srcOrd="0" destOrd="0" parTransId="{E471DE75-7DB7-434A-9EB6-53DCC9FD823F}" sibTransId="{C6961B3A-F2CD-4010-B1EA-D2012113EC27}"/>
    <dgm:cxn modelId="{F9504668-D7D4-44B9-9053-4BA7F0DC2035}" type="presOf" srcId="{40FF8D47-8595-4756-87E0-92757C7CE980}" destId="{B27F2D17-C28B-4F74-83FC-BAF0F149CA7F}" srcOrd="0" destOrd="0" presId="urn:microsoft.com/office/officeart/2005/8/layout/radial5"/>
    <dgm:cxn modelId="{D8919FFB-B2C9-4359-BF3E-622403F069C4}" type="presParOf" srcId="{60E16203-C8E8-478C-8066-ACEA2A40C9DF}" destId="{B27F2D17-C28B-4F74-83FC-BAF0F149CA7F}" srcOrd="0" destOrd="0" presId="urn:microsoft.com/office/officeart/2005/8/layout/radial5"/>
    <dgm:cxn modelId="{29DD8B8C-53E1-44D7-BB70-3C8DCB9FBFC2}" type="presParOf" srcId="{60E16203-C8E8-478C-8066-ACEA2A40C9DF}" destId="{F5D7BAF4-CA58-4F68-BE71-F5AEEC2DC030}" srcOrd="1" destOrd="0" presId="urn:microsoft.com/office/officeart/2005/8/layout/radial5"/>
    <dgm:cxn modelId="{DCB08171-C1BD-4A51-8651-9348E24C8991}" type="presParOf" srcId="{F5D7BAF4-CA58-4F68-BE71-F5AEEC2DC030}" destId="{76D21E7E-574C-44BC-9E7F-EA8C1E595C35}" srcOrd="0" destOrd="0" presId="urn:microsoft.com/office/officeart/2005/8/layout/radial5"/>
    <dgm:cxn modelId="{B8DA97AE-CF19-4D9B-B347-778AC311E05E}" type="presParOf" srcId="{60E16203-C8E8-478C-8066-ACEA2A40C9DF}" destId="{69869378-B490-4AE8-91A4-5AABC8FCF53C}" srcOrd="2" destOrd="0" presId="urn:microsoft.com/office/officeart/2005/8/layout/radial5"/>
    <dgm:cxn modelId="{071E8D7F-A848-4B0F-90CD-572D2D66B98E}" type="presParOf" srcId="{60E16203-C8E8-478C-8066-ACEA2A40C9DF}" destId="{CADBDBB0-AE42-40D2-A1D3-D9A97F64E7CE}" srcOrd="3" destOrd="0" presId="urn:microsoft.com/office/officeart/2005/8/layout/radial5"/>
    <dgm:cxn modelId="{B4D4A92D-6F34-433D-A00C-94820FDF7D31}" type="presParOf" srcId="{CADBDBB0-AE42-40D2-A1D3-D9A97F64E7CE}" destId="{4E7D07EC-ECA1-4A4A-95FC-848A820BBC94}" srcOrd="0" destOrd="0" presId="urn:microsoft.com/office/officeart/2005/8/layout/radial5"/>
    <dgm:cxn modelId="{47B756D5-32DF-4FFE-BE47-1F6305024764}" type="presParOf" srcId="{60E16203-C8E8-478C-8066-ACEA2A40C9DF}" destId="{D4443C42-C7EF-4CF8-A0CC-E961C62A13F3}" srcOrd="4" destOrd="0" presId="urn:microsoft.com/office/officeart/2005/8/layout/radial5"/>
    <dgm:cxn modelId="{AAD75DC9-8695-46CA-AA14-B2E5A12EDF58}" type="presParOf" srcId="{60E16203-C8E8-478C-8066-ACEA2A40C9DF}" destId="{BBCF57CF-556E-4C56-8C0E-1A849309FD58}" srcOrd="5" destOrd="0" presId="urn:microsoft.com/office/officeart/2005/8/layout/radial5"/>
    <dgm:cxn modelId="{C44E50E7-177A-4E2C-A8FC-C347E060058D}" type="presParOf" srcId="{BBCF57CF-556E-4C56-8C0E-1A849309FD58}" destId="{76041514-C657-4AF9-BE40-BA5471360D0B}" srcOrd="0" destOrd="0" presId="urn:microsoft.com/office/officeart/2005/8/layout/radial5"/>
    <dgm:cxn modelId="{392AE106-62B9-438F-A3D5-F5EC7D8C4DA0}" type="presParOf" srcId="{60E16203-C8E8-478C-8066-ACEA2A40C9DF}" destId="{875D031B-B866-4B95-B46C-627B31079315}" srcOrd="6" destOrd="0" presId="urn:microsoft.com/office/officeart/2005/8/layout/radial5"/>
    <dgm:cxn modelId="{DE88801B-AED7-4191-9BEC-193BD2DB5995}" type="presParOf" srcId="{60E16203-C8E8-478C-8066-ACEA2A40C9DF}" destId="{225DDB8A-6177-41BF-9DCA-DEC1AC9D8A4B}" srcOrd="7" destOrd="0" presId="urn:microsoft.com/office/officeart/2005/8/layout/radial5"/>
    <dgm:cxn modelId="{8CEFAA21-1098-4310-A5ED-8F6CF88CCAE4}" type="presParOf" srcId="{225DDB8A-6177-41BF-9DCA-DEC1AC9D8A4B}" destId="{78B62790-1EB7-46F9-AF2D-F2883EA684E2}" srcOrd="0" destOrd="0" presId="urn:microsoft.com/office/officeart/2005/8/layout/radial5"/>
    <dgm:cxn modelId="{4FF4E762-58EE-4C27-AF75-68F2720BCED7}" type="presParOf" srcId="{60E16203-C8E8-478C-8066-ACEA2A40C9DF}" destId="{DADA2739-D402-491E-BAB9-5AACF5A03FCA}" srcOrd="8" destOrd="0" presId="urn:microsoft.com/office/officeart/2005/8/layout/radial5"/>
    <dgm:cxn modelId="{572FE6CA-F944-4992-BB38-793A6B858007}" type="presParOf" srcId="{60E16203-C8E8-478C-8066-ACEA2A40C9DF}" destId="{BF08946C-142C-40D6-A998-55A78EB6C532}" srcOrd="9" destOrd="0" presId="urn:microsoft.com/office/officeart/2005/8/layout/radial5"/>
    <dgm:cxn modelId="{870ED5AF-B5E1-48C8-9381-313A9926DFA2}" type="presParOf" srcId="{BF08946C-142C-40D6-A998-55A78EB6C532}" destId="{2AA49E69-55BB-49F4-9B20-432FA382490E}" srcOrd="0" destOrd="0" presId="urn:microsoft.com/office/officeart/2005/8/layout/radial5"/>
    <dgm:cxn modelId="{C15AF680-4997-442D-9624-CF14BD35ED3D}" type="presParOf" srcId="{60E16203-C8E8-478C-8066-ACEA2A40C9DF}" destId="{92725B8B-9545-4894-8C6F-CF484442C04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6A7ACE-09EF-4822-8D56-C4E22FC38663}">
      <dsp:nvSpPr>
        <dsp:cNvPr id="0" name=""/>
        <dsp:cNvSpPr/>
      </dsp:nvSpPr>
      <dsp:spPr>
        <a:xfrm rot="5400000">
          <a:off x="-114945" y="240336"/>
          <a:ext cx="766304" cy="5364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4945" y="240336"/>
        <a:ext cx="766304" cy="536413"/>
      </dsp:txXfrm>
    </dsp:sp>
    <dsp:sp modelId="{E413C23B-FE3D-499A-A0F0-FD180FAB85D4}">
      <dsp:nvSpPr>
        <dsp:cNvPr id="0" name=""/>
        <dsp:cNvSpPr/>
      </dsp:nvSpPr>
      <dsp:spPr>
        <a:xfrm rot="5400000">
          <a:off x="4259634" y="-3713837"/>
          <a:ext cx="730112" cy="81765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Место Российской Федерации по удельному весу в общем числе статей в областях, определяемых приоритетами научно-технологического развития, в изданиях, индексируемых в международных базах данных. </a:t>
          </a:r>
          <a:endParaRPr lang="ru-RU" sz="1400" kern="1200" dirty="0"/>
        </a:p>
      </dsp:txBody>
      <dsp:txXfrm rot="5400000">
        <a:off x="4259634" y="-3713837"/>
        <a:ext cx="730112" cy="8176554"/>
      </dsp:txXfrm>
    </dsp:sp>
    <dsp:sp modelId="{A11DD8CE-221A-4AE9-9139-5E3A5241C080}">
      <dsp:nvSpPr>
        <dsp:cNvPr id="0" name=""/>
        <dsp:cNvSpPr/>
      </dsp:nvSpPr>
      <dsp:spPr>
        <a:xfrm rot="5400000">
          <a:off x="-114945" y="1018893"/>
          <a:ext cx="766304" cy="5364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4945" y="1018893"/>
        <a:ext cx="766304" cy="536413"/>
      </dsp:txXfrm>
    </dsp:sp>
    <dsp:sp modelId="{A0866263-6A02-4DFD-9E66-C89E9A8FE7D4}">
      <dsp:nvSpPr>
        <dsp:cNvPr id="0" name=""/>
        <dsp:cNvSpPr/>
      </dsp:nvSpPr>
      <dsp:spPr>
        <a:xfrm rot="5400000">
          <a:off x="4284213" y="-2935280"/>
          <a:ext cx="680955" cy="81765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Место Российской Федерации по удельному весу в общем числе заявок на получение патента на изобретение, поданных в мире по областям, определяемых приоритетами научно-технологического развития.</a:t>
          </a:r>
          <a:endParaRPr lang="ru-RU" sz="1400" kern="1200" dirty="0"/>
        </a:p>
      </dsp:txBody>
      <dsp:txXfrm rot="5400000">
        <a:off x="4284213" y="-2935280"/>
        <a:ext cx="680955" cy="8176554"/>
      </dsp:txXfrm>
    </dsp:sp>
    <dsp:sp modelId="{CBACF4B3-389A-43DF-8581-AD89FA39736E}">
      <dsp:nvSpPr>
        <dsp:cNvPr id="0" name=""/>
        <dsp:cNvSpPr/>
      </dsp:nvSpPr>
      <dsp:spPr>
        <a:xfrm rot="5400000">
          <a:off x="-114945" y="1706022"/>
          <a:ext cx="766304" cy="5364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4945" y="1706022"/>
        <a:ext cx="766304" cy="536413"/>
      </dsp:txXfrm>
    </dsp:sp>
    <dsp:sp modelId="{D7362F4C-D45F-4BEF-BC2E-B3FCE4578303}">
      <dsp:nvSpPr>
        <dsp:cNvPr id="0" name=""/>
        <dsp:cNvSpPr/>
      </dsp:nvSpPr>
      <dsp:spPr>
        <a:xfrm rot="5400000">
          <a:off x="4375641" y="-2248151"/>
          <a:ext cx="498098" cy="81765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Место Российской Федерации по численности исследователей в эквиваленте полной занятости среди ведущих стран мира (по данным Организации экономического сотрудничества и развития).</a:t>
          </a:r>
          <a:endParaRPr lang="ru-RU" sz="1400" kern="1200" dirty="0"/>
        </a:p>
      </dsp:txBody>
      <dsp:txXfrm rot="5400000">
        <a:off x="4375641" y="-2248151"/>
        <a:ext cx="498098" cy="8176554"/>
      </dsp:txXfrm>
    </dsp:sp>
    <dsp:sp modelId="{1A81C2DD-1DB7-4109-B290-2526B51F22D3}">
      <dsp:nvSpPr>
        <dsp:cNvPr id="0" name=""/>
        <dsp:cNvSpPr/>
      </dsp:nvSpPr>
      <dsp:spPr>
        <a:xfrm rot="5400000">
          <a:off x="-114945" y="2462446"/>
          <a:ext cx="766304" cy="5364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14945" y="2462446"/>
        <a:ext cx="766304" cy="536413"/>
      </dsp:txXfrm>
    </dsp:sp>
    <dsp:sp modelId="{ADFB3589-63FA-4E3E-8BA5-82291B5FF62E}">
      <dsp:nvSpPr>
        <dsp:cNvPr id="0" name=""/>
        <dsp:cNvSpPr/>
      </dsp:nvSpPr>
      <dsp:spPr>
        <a:xfrm rot="5400000">
          <a:off x="4306346" y="-1491727"/>
          <a:ext cx="636689" cy="81765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Численность российских и зарубежных ученых, работающих в российских организациях и имеющих статьи в научных изданиях первого и второго квартилей, индексируемых в международных базах данных (тыс. чел.).</a:t>
          </a:r>
          <a:endParaRPr lang="ru-RU" sz="1400" kern="1200" dirty="0"/>
        </a:p>
      </dsp:txBody>
      <dsp:txXfrm rot="5400000">
        <a:off x="4306346" y="-1491727"/>
        <a:ext cx="636689" cy="8176554"/>
      </dsp:txXfrm>
    </dsp:sp>
    <dsp:sp modelId="{891AEABF-AED9-4894-8974-C41CC6B02462}">
      <dsp:nvSpPr>
        <dsp:cNvPr id="0" name=""/>
        <dsp:cNvSpPr/>
      </dsp:nvSpPr>
      <dsp:spPr>
        <a:xfrm rot="5400000">
          <a:off x="-114945" y="3149575"/>
          <a:ext cx="766304" cy="5364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14945" y="3149575"/>
        <a:ext cx="766304" cy="536413"/>
      </dsp:txXfrm>
    </dsp:sp>
    <dsp:sp modelId="{8911EB95-737D-42C1-A58E-CC5610C783DC}">
      <dsp:nvSpPr>
        <dsp:cNvPr id="0" name=""/>
        <dsp:cNvSpPr/>
      </dsp:nvSpPr>
      <dsp:spPr>
        <a:xfrm rot="5400000">
          <a:off x="4375641" y="-804598"/>
          <a:ext cx="498098" cy="81765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Доля исследователей в возрасте до 39 лет в общей численности российских исследователей (процент).</a:t>
          </a:r>
          <a:endParaRPr lang="ru-RU" sz="1400" kern="1200" dirty="0"/>
        </a:p>
      </dsp:txBody>
      <dsp:txXfrm rot="5400000">
        <a:off x="4375641" y="-804598"/>
        <a:ext cx="498098" cy="8176554"/>
      </dsp:txXfrm>
    </dsp:sp>
    <dsp:sp modelId="{DEA8AB55-73B6-46C3-8302-75985A45ECF3}">
      <dsp:nvSpPr>
        <dsp:cNvPr id="0" name=""/>
        <dsp:cNvSpPr/>
      </dsp:nvSpPr>
      <dsp:spPr>
        <a:xfrm rot="5400000">
          <a:off x="-114945" y="3836704"/>
          <a:ext cx="766304" cy="5364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14945" y="3836704"/>
        <a:ext cx="766304" cy="536413"/>
      </dsp:txXfrm>
    </dsp:sp>
    <dsp:sp modelId="{0D50A737-613D-4396-9549-861A975E5673}">
      <dsp:nvSpPr>
        <dsp:cNvPr id="0" name=""/>
        <dsp:cNvSpPr/>
      </dsp:nvSpPr>
      <dsp:spPr>
        <a:xfrm rot="5400000">
          <a:off x="4375641" y="-117469"/>
          <a:ext cx="498098" cy="81765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Соотношение темпа роста внутренних затрат на исследования и разработки за счёт всех источников к темпу роста валового внутреннего продукта.</a:t>
          </a:r>
          <a:endParaRPr lang="ru-RU" sz="1400" kern="1200" dirty="0"/>
        </a:p>
      </dsp:txBody>
      <dsp:txXfrm rot="5400000">
        <a:off x="4375641" y="-117469"/>
        <a:ext cx="498098" cy="8176554"/>
      </dsp:txXfrm>
    </dsp:sp>
    <dsp:sp modelId="{AA9C7920-087F-41E8-BB6D-30AFBBC9C56A}">
      <dsp:nvSpPr>
        <dsp:cNvPr id="0" name=""/>
        <dsp:cNvSpPr/>
      </dsp:nvSpPr>
      <dsp:spPr>
        <a:xfrm rot="5400000">
          <a:off x="-114945" y="4523833"/>
          <a:ext cx="766304" cy="5364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14945" y="4523833"/>
        <a:ext cx="766304" cy="536413"/>
      </dsp:txXfrm>
    </dsp:sp>
    <dsp:sp modelId="{6385D728-5C88-4979-AD9F-05070ADE432D}">
      <dsp:nvSpPr>
        <dsp:cNvPr id="0" name=""/>
        <dsp:cNvSpPr/>
      </dsp:nvSpPr>
      <dsp:spPr>
        <a:xfrm rot="5400000">
          <a:off x="4375641" y="569659"/>
          <a:ext cx="498098" cy="81765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Внутренние затраты на исследования и разработки за счет всех источников в текущих ценах (млрд. руб.).</a:t>
          </a:r>
          <a:endParaRPr lang="ru-RU" sz="1400" kern="1200" dirty="0"/>
        </a:p>
      </dsp:txBody>
      <dsp:txXfrm rot="5400000">
        <a:off x="4375641" y="569659"/>
        <a:ext cx="498098" cy="81765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43E077-4684-4C9B-86EC-5923A0C6260B}">
      <dsp:nvSpPr>
        <dsp:cNvPr id="0" name=""/>
        <dsp:cNvSpPr/>
      </dsp:nvSpPr>
      <dsp:spPr>
        <a:xfrm>
          <a:off x="0" y="0"/>
          <a:ext cx="2676672" cy="98000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/>
            <a:t>ФП-1 «Развитие научной и научно-производственной кооперации»</a:t>
          </a:r>
          <a:endParaRPr lang="ru-RU" sz="1400" b="1" kern="1200" dirty="0"/>
        </a:p>
      </dsp:txBody>
      <dsp:txXfrm>
        <a:off x="0" y="0"/>
        <a:ext cx="2676672" cy="980004"/>
      </dsp:txXfrm>
    </dsp:sp>
    <dsp:sp modelId="{F92E0F32-707B-4C54-9708-A5B1C9EAF09E}">
      <dsp:nvSpPr>
        <dsp:cNvPr id="0" name=""/>
        <dsp:cNvSpPr/>
      </dsp:nvSpPr>
      <dsp:spPr>
        <a:xfrm>
          <a:off x="2731" y="991444"/>
          <a:ext cx="2676672" cy="400894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0" kern="1200" dirty="0" smtClean="0"/>
            <a:t>Задача 1.</a:t>
          </a:r>
          <a:r>
            <a:rPr lang="ru-RU" sz="1400" b="0" i="0" kern="1200" dirty="0" smtClean="0"/>
            <a:t> Создание не менее 15 научно-образовательных центров мирового уровня на основе интеграции университетов и научных организаций и их кооперации с организациями, действующими в реальном секторе экономики (далее – компании-участники НОЦ). </a:t>
          </a:r>
          <a:r>
            <a:rPr lang="ru-RU" sz="1400" kern="1200" dirty="0" smtClean="0"/>
            <a:t/>
          </a:r>
          <a:br>
            <a:rPr lang="ru-RU" sz="1400" kern="1200" dirty="0" smtClean="0"/>
          </a:b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0" kern="1200" dirty="0" smtClean="0"/>
            <a:t>Задача 2.</a:t>
          </a:r>
          <a:r>
            <a:rPr lang="ru-RU" sz="1400" b="0" i="0" kern="1200" dirty="0" smtClean="0"/>
            <a:t> Создание научных центров мирового уровня, включая сеть международных математических центров и центров геномных исследований.</a:t>
          </a:r>
          <a:endParaRPr lang="ru-RU" sz="1400" kern="1200" dirty="0"/>
        </a:p>
      </dsp:txBody>
      <dsp:txXfrm>
        <a:off x="2731" y="991444"/>
        <a:ext cx="2676672" cy="4008942"/>
      </dsp:txXfrm>
    </dsp:sp>
    <dsp:sp modelId="{4235E00B-C08A-428D-B940-4EC8285F62AA}">
      <dsp:nvSpPr>
        <dsp:cNvPr id="0" name=""/>
        <dsp:cNvSpPr/>
      </dsp:nvSpPr>
      <dsp:spPr>
        <a:xfrm>
          <a:off x="3024320" y="0"/>
          <a:ext cx="2676672" cy="1033145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/>
            <a:t>ФП-2 «Развитие передовой инфраструктуры для проведения исследований и разработок в Российской Федерации»</a:t>
          </a:r>
          <a:endParaRPr lang="ru-RU" sz="1400" b="1" kern="1200" dirty="0"/>
        </a:p>
      </dsp:txBody>
      <dsp:txXfrm>
        <a:off x="3024320" y="0"/>
        <a:ext cx="2676672" cy="1033145"/>
      </dsp:txXfrm>
    </dsp:sp>
    <dsp:sp modelId="{48F45959-94B1-4671-8505-0F2C64FD7866}">
      <dsp:nvSpPr>
        <dsp:cNvPr id="0" name=""/>
        <dsp:cNvSpPr/>
      </dsp:nvSpPr>
      <dsp:spPr>
        <a:xfrm>
          <a:off x="3024320" y="1082256"/>
          <a:ext cx="2676672" cy="3945003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0" kern="1200" dirty="0" smtClean="0"/>
            <a:t>Задача 1.</a:t>
          </a:r>
          <a:r>
            <a:rPr lang="ru-RU" sz="1400" b="0" i="0" kern="1200" dirty="0" smtClean="0"/>
            <a:t> Обновление не менее 50 процентов приборной базы ведущих организаций, выполняющих научные исследования и разработки.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0" kern="1200" dirty="0" smtClean="0"/>
            <a:t>Задача 2. </a:t>
          </a:r>
          <a:r>
            <a:rPr lang="ru-RU" sz="1400" b="0" i="0" kern="1200" dirty="0" smtClean="0"/>
            <a:t>Развитие передовой инфраструктуры научных исследований и разработок, инновационной деятельности, включая создание и развитие сети уникальных установок класса «</a:t>
          </a:r>
          <a:r>
            <a:rPr lang="ru-RU" sz="1400" b="0" i="0" kern="1200" dirty="0" err="1" smtClean="0"/>
            <a:t>мегасайенс</a:t>
          </a:r>
          <a:r>
            <a:rPr lang="ru-RU" sz="1400" b="0" i="0" kern="1200" dirty="0" smtClean="0"/>
            <a:t>».</a:t>
          </a:r>
          <a:endParaRPr lang="ru-RU" sz="1400" kern="1200" dirty="0"/>
        </a:p>
      </dsp:txBody>
      <dsp:txXfrm>
        <a:off x="3024320" y="1082256"/>
        <a:ext cx="2676672" cy="3945003"/>
      </dsp:txXfrm>
    </dsp:sp>
    <dsp:sp modelId="{F363332D-C809-4EEF-A2B1-80C54BE45441}">
      <dsp:nvSpPr>
        <dsp:cNvPr id="0" name=""/>
        <dsp:cNvSpPr/>
      </dsp:nvSpPr>
      <dsp:spPr>
        <a:xfrm>
          <a:off x="5976676" y="0"/>
          <a:ext cx="2676672" cy="1016046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/>
            <a:t>ФП-3 «Развитие кадрового потенциала в сфере исследований и разработок»</a:t>
          </a:r>
          <a:endParaRPr lang="ru-RU" sz="1400" b="1" kern="1200" dirty="0"/>
        </a:p>
      </dsp:txBody>
      <dsp:txXfrm>
        <a:off x="5976676" y="0"/>
        <a:ext cx="2676672" cy="1016046"/>
      </dsp:txXfrm>
    </dsp:sp>
    <dsp:sp modelId="{53498274-CA6D-46C1-912E-2BCC9809054A}">
      <dsp:nvSpPr>
        <dsp:cNvPr id="0" name=""/>
        <dsp:cNvSpPr/>
      </dsp:nvSpPr>
      <dsp:spPr>
        <a:xfrm>
          <a:off x="5976663" y="987159"/>
          <a:ext cx="2676699" cy="4066042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0" kern="1200" dirty="0" smtClean="0"/>
            <a:t>Задача 1.</a:t>
          </a:r>
          <a:r>
            <a:rPr lang="ru-RU" sz="1400" b="0" i="0" kern="1200" dirty="0" smtClean="0"/>
            <a:t> Формирование целостной системы подготовки и профессионального роста научных и научно-педагогических кадров, обеспечивающей условия для осуществления молодыми учеными научных исследований и разработок, создания научных лабораторий и конкурентоспособных коллективов.</a:t>
          </a:r>
          <a:endParaRPr lang="ru-RU" sz="1400" kern="1200" dirty="0"/>
        </a:p>
      </dsp:txBody>
      <dsp:txXfrm>
        <a:off x="5976663" y="987159"/>
        <a:ext cx="2676699" cy="406604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F97D-B0D2-4C4E-B0F3-B2981B31B289}">
      <dsp:nvSpPr>
        <dsp:cNvPr id="0" name=""/>
        <dsp:cNvSpPr/>
      </dsp:nvSpPr>
      <dsp:spPr>
        <a:xfrm rot="5400000">
          <a:off x="-96148" y="100392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100392"/>
        <a:ext cx="640989" cy="448692"/>
      </dsp:txXfrm>
    </dsp:sp>
    <dsp:sp modelId="{2E40C329-4C79-4788-8E8E-1C2A01512CCB}">
      <dsp:nvSpPr>
        <dsp:cNvPr id="0" name=""/>
        <dsp:cNvSpPr/>
      </dsp:nvSpPr>
      <dsp:spPr>
        <a:xfrm rot="5400000">
          <a:off x="4445180" y="-3992243"/>
          <a:ext cx="416643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Высокий  престиж  научно-технологической  деятельности;</a:t>
          </a:r>
          <a:endParaRPr lang="ru-RU" sz="1400" kern="1200" dirty="0"/>
        </a:p>
      </dsp:txBody>
      <dsp:txXfrm rot="5400000">
        <a:off x="4445180" y="-3992243"/>
        <a:ext cx="416643" cy="8409619"/>
      </dsp:txXfrm>
    </dsp:sp>
    <dsp:sp modelId="{B3312D7C-02D2-4410-A5D8-468D68AB371A}">
      <dsp:nvSpPr>
        <dsp:cNvPr id="0" name=""/>
        <dsp:cNvSpPr/>
      </dsp:nvSpPr>
      <dsp:spPr>
        <a:xfrm rot="5400000">
          <a:off x="-96148" y="778491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90359"/>
              <a:satOff val="-1890"/>
              <a:lumOff val="1051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778491"/>
        <a:ext cx="640989" cy="448692"/>
      </dsp:txXfrm>
    </dsp:sp>
    <dsp:sp modelId="{52FE6D6F-7AA6-4E53-B1A7-7544935B9FDC}">
      <dsp:nvSpPr>
        <dsp:cNvPr id="0" name=""/>
        <dsp:cNvSpPr/>
      </dsp:nvSpPr>
      <dsp:spPr>
        <a:xfrm rot="5400000">
          <a:off x="4337388" y="-3314145"/>
          <a:ext cx="632227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90359"/>
              <a:satOff val="-1890"/>
              <a:lumOff val="1051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Обеспечение  устойчивого  роста  числа  исследователей,  инженеров  и технологических  предпринимателей,  систематизация  и  развитие государственных инструментов  их  адресной  поддержки;</a:t>
          </a:r>
          <a:endParaRPr lang="ru-RU" sz="1400" kern="1200" dirty="0"/>
        </a:p>
      </dsp:txBody>
      <dsp:txXfrm rot="5400000">
        <a:off x="4337388" y="-3314145"/>
        <a:ext cx="632227" cy="8409619"/>
      </dsp:txXfrm>
    </dsp:sp>
    <dsp:sp modelId="{B81A8E64-06CE-406A-96B2-4C041B11C696}">
      <dsp:nvSpPr>
        <dsp:cNvPr id="0" name=""/>
        <dsp:cNvSpPr/>
      </dsp:nvSpPr>
      <dsp:spPr>
        <a:xfrm rot="5400000">
          <a:off x="-96148" y="1348797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9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1348797"/>
        <a:ext cx="640989" cy="448692"/>
      </dsp:txXfrm>
    </dsp:sp>
    <dsp:sp modelId="{2BCB171B-8BCE-4F6A-919A-AAF872FDC71E}">
      <dsp:nvSpPr>
        <dsp:cNvPr id="0" name=""/>
        <dsp:cNvSpPr/>
      </dsp:nvSpPr>
      <dsp:spPr>
        <a:xfrm rot="5400000">
          <a:off x="4445180" y="-2743838"/>
          <a:ext cx="416643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Развитие  технологий,  отвечающих  на  большие  вызовы;</a:t>
          </a:r>
          <a:endParaRPr lang="ru-RU" sz="1400" kern="1200" dirty="0"/>
        </a:p>
      </dsp:txBody>
      <dsp:txXfrm rot="5400000">
        <a:off x="4445180" y="-2743838"/>
        <a:ext cx="416643" cy="8409619"/>
      </dsp:txXfrm>
    </dsp:sp>
    <dsp:sp modelId="{AC840680-DBCE-4069-9BEB-E9DAD0974275}">
      <dsp:nvSpPr>
        <dsp:cNvPr id="0" name=""/>
        <dsp:cNvSpPr/>
      </dsp:nvSpPr>
      <dsp:spPr>
        <a:xfrm rot="5400000">
          <a:off x="-96148" y="1919103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71078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8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8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271078"/>
              <a:satOff val="-5670"/>
              <a:lumOff val="315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1919103"/>
        <a:ext cx="640989" cy="448692"/>
      </dsp:txXfrm>
    </dsp:sp>
    <dsp:sp modelId="{227B7B80-A27B-40FA-8282-29E309F931A6}">
      <dsp:nvSpPr>
        <dsp:cNvPr id="0" name=""/>
        <dsp:cNvSpPr/>
      </dsp:nvSpPr>
      <dsp:spPr>
        <a:xfrm rot="5400000">
          <a:off x="4445180" y="-2173532"/>
          <a:ext cx="416643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71078"/>
              <a:satOff val="-5670"/>
              <a:lumOff val="315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Развитие  инфраструктуры  научной,  научно-технической и инновационной деятельности;   </a:t>
          </a:r>
          <a:endParaRPr lang="ru-RU" sz="1400" kern="1200" dirty="0"/>
        </a:p>
      </dsp:txBody>
      <dsp:txXfrm rot="5400000">
        <a:off x="4445180" y="-2173532"/>
        <a:ext cx="416643" cy="8409619"/>
      </dsp:txXfrm>
    </dsp:sp>
    <dsp:sp modelId="{B7B6715A-9B2D-4547-A59E-2A19E586223D}">
      <dsp:nvSpPr>
        <dsp:cNvPr id="0" name=""/>
        <dsp:cNvSpPr/>
      </dsp:nvSpPr>
      <dsp:spPr>
        <a:xfrm rot="5400000">
          <a:off x="-96148" y="2489410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7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2489410"/>
        <a:ext cx="640989" cy="448692"/>
      </dsp:txXfrm>
    </dsp:sp>
    <dsp:sp modelId="{50B665F6-7913-488C-9E81-E36ADCF237BF}">
      <dsp:nvSpPr>
        <dsp:cNvPr id="0" name=""/>
        <dsp:cNvSpPr/>
      </dsp:nvSpPr>
      <dsp:spPr>
        <a:xfrm rot="5400000">
          <a:off x="4445180" y="-1603226"/>
          <a:ext cx="416643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Наукоемкие  продукты  (товары,  услуги),  востребованные  на  внутренних  и внешних  рынках,  в  т.ч.  рынках  НТИ;</a:t>
          </a:r>
          <a:endParaRPr lang="ru-RU" sz="1400" kern="1200" dirty="0"/>
        </a:p>
      </dsp:txBody>
      <dsp:txXfrm rot="5400000">
        <a:off x="4445180" y="-1603226"/>
        <a:ext cx="416643" cy="8409619"/>
      </dsp:txXfrm>
    </dsp:sp>
    <dsp:sp modelId="{6846EE51-17A5-4B0E-A9AC-18C99294E286}">
      <dsp:nvSpPr>
        <dsp:cNvPr id="0" name=""/>
        <dsp:cNvSpPr/>
      </dsp:nvSpPr>
      <dsp:spPr>
        <a:xfrm rot="5400000">
          <a:off x="-96148" y="3059716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71078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8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8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271078"/>
              <a:satOff val="-5670"/>
              <a:lumOff val="315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3059716"/>
        <a:ext cx="640989" cy="448692"/>
      </dsp:txXfrm>
    </dsp:sp>
    <dsp:sp modelId="{7E35DF07-CD9C-4097-885F-756953F1E6BB}">
      <dsp:nvSpPr>
        <dsp:cNvPr id="0" name=""/>
        <dsp:cNvSpPr/>
      </dsp:nvSpPr>
      <dsp:spPr>
        <a:xfrm rot="5400000">
          <a:off x="4445180" y="-1032919"/>
          <a:ext cx="416643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71078"/>
              <a:satOff val="-5670"/>
              <a:lumOff val="315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Развитие  сети  центров  коллективного  пользования  научным  оборудованием  и уникальных  научных  установок;</a:t>
          </a:r>
          <a:endParaRPr lang="ru-RU" sz="1400" kern="1200" dirty="0"/>
        </a:p>
      </dsp:txBody>
      <dsp:txXfrm rot="5400000">
        <a:off x="4445180" y="-1032919"/>
        <a:ext cx="416643" cy="8409619"/>
      </dsp:txXfrm>
    </dsp:sp>
    <dsp:sp modelId="{D7A810F7-5EB3-467F-984D-20EA1CBA8EC8}">
      <dsp:nvSpPr>
        <dsp:cNvPr id="0" name=""/>
        <dsp:cNvSpPr/>
      </dsp:nvSpPr>
      <dsp:spPr>
        <a:xfrm rot="5400000">
          <a:off x="-96148" y="3738391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9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3738391"/>
        <a:ext cx="640989" cy="448692"/>
      </dsp:txXfrm>
    </dsp:sp>
    <dsp:sp modelId="{C33C79E9-7780-421B-9906-BBFADF04EDA8}">
      <dsp:nvSpPr>
        <dsp:cNvPr id="0" name=""/>
        <dsp:cNvSpPr/>
      </dsp:nvSpPr>
      <dsp:spPr>
        <a:xfrm rot="5400000">
          <a:off x="4336811" y="-354244"/>
          <a:ext cx="633381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Разработка  предложений  по  формированию  принципов  объективной  оценки ученых  и  научных  коллективов,  а  также  развитию  системы  профессиональной экспертизы  в  сфере  научной, научно-технической и инновационной деятельности;</a:t>
          </a:r>
          <a:endParaRPr lang="ru-RU" sz="1400" kern="1200" dirty="0"/>
        </a:p>
      </dsp:txBody>
      <dsp:txXfrm rot="5400000">
        <a:off x="4336811" y="-354244"/>
        <a:ext cx="633381" cy="8409619"/>
      </dsp:txXfrm>
    </dsp:sp>
    <dsp:sp modelId="{AA5BFF3E-4718-4583-A8E0-35805076112D}">
      <dsp:nvSpPr>
        <dsp:cNvPr id="0" name=""/>
        <dsp:cNvSpPr/>
      </dsp:nvSpPr>
      <dsp:spPr>
        <a:xfrm rot="5400000">
          <a:off x="-96148" y="4308698"/>
          <a:ext cx="640989" cy="44869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90359"/>
              <a:satOff val="-1890"/>
              <a:lumOff val="1051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5400000">
        <a:off x="-96148" y="4308698"/>
        <a:ext cx="640989" cy="448692"/>
      </dsp:txXfrm>
    </dsp:sp>
    <dsp:sp modelId="{119906F4-EFCB-4CF3-9E6D-E8A8EEC0A2DC}">
      <dsp:nvSpPr>
        <dsp:cNvPr id="0" name=""/>
        <dsp:cNvSpPr/>
      </dsp:nvSpPr>
      <dsp:spPr>
        <a:xfrm rot="5400000">
          <a:off x="4445180" y="216061"/>
          <a:ext cx="416643" cy="8409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90359"/>
              <a:satOff val="-1890"/>
              <a:lumOff val="1051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Разработка  концепции  международного  научно-технологического сотрудничества и интеграции</a:t>
          </a:r>
          <a:endParaRPr lang="ru-RU" sz="1400" kern="1200" dirty="0"/>
        </a:p>
      </dsp:txBody>
      <dsp:txXfrm rot="5400000">
        <a:off x="4445180" y="216061"/>
        <a:ext cx="416643" cy="840961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8AFC79-DDDA-40F0-A9D4-D0D9B6F30978}">
      <dsp:nvSpPr>
        <dsp:cNvPr id="0" name=""/>
        <dsp:cNvSpPr/>
      </dsp:nvSpPr>
      <dsp:spPr>
        <a:xfrm rot="5400000">
          <a:off x="-160847" y="162954"/>
          <a:ext cx="1072314" cy="75062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60847" y="162954"/>
        <a:ext cx="1072314" cy="750620"/>
      </dsp:txXfrm>
    </dsp:sp>
    <dsp:sp modelId="{CEE87C18-878E-40FA-9282-2E12882B6CB6}">
      <dsp:nvSpPr>
        <dsp:cNvPr id="0" name=""/>
        <dsp:cNvSpPr/>
      </dsp:nvSpPr>
      <dsp:spPr>
        <a:xfrm rot="5400000">
          <a:off x="4311283" y="-3558556"/>
          <a:ext cx="697004" cy="7818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проводить регулярный анализ востребованных научных тем в рамках ФЦП «Исследования и разработки…» и </a:t>
          </a:r>
          <a:r>
            <a:rPr lang="ru-RU" sz="1400" b="0" i="0" kern="1200" dirty="0" err="1" smtClean="0"/>
            <a:t>госзадания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Минобрнауки</a:t>
          </a:r>
          <a:r>
            <a:rPr lang="ru-RU" sz="1400" b="0" i="0" kern="1200" dirty="0" smtClean="0"/>
            <a:t> РФ с целью концентрации усилий на наиболее актуальных для государства; </a:t>
          </a:r>
          <a:endParaRPr lang="ru-RU" sz="1400" kern="1200" dirty="0"/>
        </a:p>
      </dsp:txBody>
      <dsp:txXfrm rot="5400000">
        <a:off x="4311283" y="-3558556"/>
        <a:ext cx="697004" cy="7818331"/>
      </dsp:txXfrm>
    </dsp:sp>
    <dsp:sp modelId="{7E6729C9-E158-4EF6-AA27-AFE7CA78E97C}">
      <dsp:nvSpPr>
        <dsp:cNvPr id="0" name=""/>
        <dsp:cNvSpPr/>
      </dsp:nvSpPr>
      <dsp:spPr>
        <a:xfrm rot="5400000">
          <a:off x="-160847" y="1117958"/>
          <a:ext cx="1072314" cy="75062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44575"/>
              <a:satOff val="-3024"/>
              <a:lumOff val="168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60847" y="1117958"/>
        <a:ext cx="1072314" cy="750620"/>
      </dsp:txXfrm>
    </dsp:sp>
    <dsp:sp modelId="{F0ACD361-B418-4705-8621-42231B38C55C}">
      <dsp:nvSpPr>
        <dsp:cNvPr id="0" name=""/>
        <dsp:cNvSpPr/>
      </dsp:nvSpPr>
      <dsp:spPr>
        <a:xfrm rot="5400000">
          <a:off x="4311283" y="-2603552"/>
          <a:ext cx="697004" cy="7818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44575"/>
              <a:satOff val="-3024"/>
              <a:lumOff val="168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развивать междисциплинарные исследования как внутри университета, так и с внешними партнерами для усиления конкурентоспособности научных заявок;</a:t>
          </a:r>
          <a:endParaRPr lang="ru-RU" sz="1400" kern="1200" dirty="0"/>
        </a:p>
      </dsp:txBody>
      <dsp:txXfrm rot="5400000">
        <a:off x="4311283" y="-2603552"/>
        <a:ext cx="697004" cy="7818331"/>
      </dsp:txXfrm>
    </dsp:sp>
    <dsp:sp modelId="{BC612E2D-BBC0-4AF0-921F-29959CB6C5BF}">
      <dsp:nvSpPr>
        <dsp:cNvPr id="0" name=""/>
        <dsp:cNvSpPr/>
      </dsp:nvSpPr>
      <dsp:spPr>
        <a:xfrm rot="5400000">
          <a:off x="-160847" y="2072961"/>
          <a:ext cx="1072314" cy="75062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89150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50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50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289150"/>
              <a:satOff val="-6048"/>
              <a:lumOff val="336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60847" y="2072961"/>
        <a:ext cx="1072314" cy="750620"/>
      </dsp:txXfrm>
    </dsp:sp>
    <dsp:sp modelId="{C99CE754-1D4D-49DA-ACEE-85A8F0EF0037}">
      <dsp:nvSpPr>
        <dsp:cNvPr id="0" name=""/>
        <dsp:cNvSpPr/>
      </dsp:nvSpPr>
      <dsp:spPr>
        <a:xfrm rot="5400000">
          <a:off x="4311283" y="-1648548"/>
          <a:ext cx="697004" cy="7818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89150"/>
              <a:satOff val="-6048"/>
              <a:lumOff val="336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реализовать опережающую подготовку </a:t>
          </a:r>
          <a:r>
            <a:rPr lang="ru-RU" sz="1400" b="0" i="0" kern="1200" dirty="0" err="1" smtClean="0"/>
            <a:t>контента</a:t>
          </a:r>
          <a:r>
            <a:rPr lang="ru-RU" sz="1400" b="0" i="0" kern="1200" dirty="0" smtClean="0"/>
            <a:t> заявки по определенным тематикам (для будущих конкурсов нацпроекта);</a:t>
          </a:r>
          <a:endParaRPr lang="ru-RU" sz="1400" kern="1200" dirty="0"/>
        </a:p>
      </dsp:txBody>
      <dsp:txXfrm rot="5400000">
        <a:off x="4311283" y="-1648548"/>
        <a:ext cx="697004" cy="7818331"/>
      </dsp:txXfrm>
    </dsp:sp>
    <dsp:sp modelId="{57F535A8-FD92-4FCE-B943-63CA5571CF07}">
      <dsp:nvSpPr>
        <dsp:cNvPr id="0" name=""/>
        <dsp:cNvSpPr/>
      </dsp:nvSpPr>
      <dsp:spPr>
        <a:xfrm rot="5400000">
          <a:off x="-160847" y="3027965"/>
          <a:ext cx="1072314" cy="75062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89150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50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50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289150"/>
              <a:satOff val="-6048"/>
              <a:lumOff val="336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5400000">
        <a:off x="-160847" y="3027965"/>
        <a:ext cx="1072314" cy="750620"/>
      </dsp:txXfrm>
    </dsp:sp>
    <dsp:sp modelId="{B0061964-D267-4294-AB51-2E8264C5DFFE}">
      <dsp:nvSpPr>
        <dsp:cNvPr id="0" name=""/>
        <dsp:cNvSpPr/>
      </dsp:nvSpPr>
      <dsp:spPr>
        <a:xfrm rot="5400000">
          <a:off x="4311283" y="-693545"/>
          <a:ext cx="697004" cy="7818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89150"/>
              <a:satOff val="-6048"/>
              <a:lumOff val="336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smtClean="0"/>
            <a:t>вести работы по вовлечению как можно большего количества предприятий реального сектора экономики и органов государственной власти в хоздоговорные исследования;</a:t>
          </a:r>
          <a:endParaRPr lang="ru-RU" sz="1400" kern="1200"/>
        </a:p>
      </dsp:txBody>
      <dsp:txXfrm rot="5400000">
        <a:off x="4311283" y="-693545"/>
        <a:ext cx="697004" cy="7818331"/>
      </dsp:txXfrm>
    </dsp:sp>
    <dsp:sp modelId="{21CF0843-5E86-4EE4-B271-4A06E33D031E}">
      <dsp:nvSpPr>
        <dsp:cNvPr id="0" name=""/>
        <dsp:cNvSpPr/>
      </dsp:nvSpPr>
      <dsp:spPr>
        <a:xfrm rot="5400000">
          <a:off x="-160847" y="3982969"/>
          <a:ext cx="1072314" cy="75062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44575"/>
              <a:satOff val="-3024"/>
              <a:lumOff val="168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5400000">
        <a:off x="-160847" y="3982969"/>
        <a:ext cx="1072314" cy="750620"/>
      </dsp:txXfrm>
    </dsp:sp>
    <dsp:sp modelId="{E5F21139-0902-4B11-889B-6A744885886C}">
      <dsp:nvSpPr>
        <dsp:cNvPr id="0" name=""/>
        <dsp:cNvSpPr/>
      </dsp:nvSpPr>
      <dsp:spPr>
        <a:xfrm rot="5400000">
          <a:off x="4311283" y="261458"/>
          <a:ext cx="697004" cy="7818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44575"/>
              <a:satOff val="-3024"/>
              <a:lumOff val="168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расширять возможности использования высокотехнологичного оборудования университета.</a:t>
          </a:r>
          <a:endParaRPr lang="ru-RU" sz="1400" kern="1200" dirty="0"/>
        </a:p>
      </dsp:txBody>
      <dsp:txXfrm rot="5400000">
        <a:off x="4311283" y="261458"/>
        <a:ext cx="697004" cy="781833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7F2D17-C28B-4F74-83FC-BAF0F149CA7F}">
      <dsp:nvSpPr>
        <dsp:cNvPr id="0" name=""/>
        <dsp:cNvSpPr/>
      </dsp:nvSpPr>
      <dsp:spPr>
        <a:xfrm>
          <a:off x="3707877" y="2780909"/>
          <a:ext cx="1716301" cy="1716301"/>
        </a:xfrm>
        <a:prstGeom prst="ellipse">
          <a:avLst/>
        </a:prstGeom>
        <a:solidFill>
          <a:srgbClr val="000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bg1"/>
              </a:solidFill>
            </a:rPr>
            <a:t>НИД</a:t>
          </a:r>
          <a:endParaRPr lang="ru-RU" sz="4000" b="1" kern="1200" dirty="0">
            <a:solidFill>
              <a:schemeClr val="bg1"/>
            </a:solidFill>
          </a:endParaRPr>
        </a:p>
      </dsp:txBody>
      <dsp:txXfrm>
        <a:off x="3707877" y="2780909"/>
        <a:ext cx="1716301" cy="1716301"/>
      </dsp:txXfrm>
    </dsp:sp>
    <dsp:sp modelId="{F5D7BAF4-CA58-4F68-BE71-F5AEEC2DC030}">
      <dsp:nvSpPr>
        <dsp:cNvPr id="0" name=""/>
        <dsp:cNvSpPr/>
      </dsp:nvSpPr>
      <dsp:spPr>
        <a:xfrm rot="16255243">
          <a:off x="4436104" y="2238401"/>
          <a:ext cx="294266" cy="6595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6255243">
        <a:off x="4436104" y="2238401"/>
        <a:ext cx="294266" cy="659591"/>
      </dsp:txXfrm>
    </dsp:sp>
    <dsp:sp modelId="{69869378-B490-4AE8-91A4-5AABC8FCF53C}">
      <dsp:nvSpPr>
        <dsp:cNvPr id="0" name=""/>
        <dsp:cNvSpPr/>
      </dsp:nvSpPr>
      <dsp:spPr>
        <a:xfrm>
          <a:off x="3491876" y="116600"/>
          <a:ext cx="2225752" cy="2225752"/>
        </a:xfrm>
        <a:prstGeom prst="ellipse">
          <a:avLst/>
        </a:prstGeom>
        <a:solidFill>
          <a:srgbClr val="66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Объем финансирования НИОКР</a:t>
          </a:r>
          <a:endParaRPr lang="ru-RU" sz="2800" b="1" kern="1200" dirty="0">
            <a:solidFill>
              <a:schemeClr val="bg1"/>
            </a:solidFill>
          </a:endParaRPr>
        </a:p>
      </dsp:txBody>
      <dsp:txXfrm>
        <a:off x="3491876" y="116600"/>
        <a:ext cx="2225752" cy="2225752"/>
      </dsp:txXfrm>
    </dsp:sp>
    <dsp:sp modelId="{CADBDBB0-AE42-40D2-A1D3-D9A97F64E7CE}">
      <dsp:nvSpPr>
        <dsp:cNvPr id="0" name=""/>
        <dsp:cNvSpPr/>
      </dsp:nvSpPr>
      <dsp:spPr>
        <a:xfrm rot="20032921">
          <a:off x="5431717" y="2812303"/>
          <a:ext cx="295860" cy="6595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20032921">
        <a:off x="5431717" y="2812303"/>
        <a:ext cx="295860" cy="659591"/>
      </dsp:txXfrm>
    </dsp:sp>
    <dsp:sp modelId="{D4443C42-C7EF-4CF8-A0CC-E961C62A13F3}">
      <dsp:nvSpPr>
        <dsp:cNvPr id="0" name=""/>
        <dsp:cNvSpPr/>
      </dsp:nvSpPr>
      <dsp:spPr>
        <a:xfrm>
          <a:off x="5724143" y="1412753"/>
          <a:ext cx="2225752" cy="2225752"/>
        </a:xfrm>
        <a:prstGeom prst="ellipse">
          <a:avLst/>
        </a:prstGeom>
        <a:solidFill>
          <a:srgbClr val="6600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bg1"/>
              </a:solidFill>
            </a:rPr>
            <a:t>Научные публикации</a:t>
          </a:r>
          <a:endParaRPr lang="ru-RU" sz="2200" b="1" kern="1200" dirty="0">
            <a:solidFill>
              <a:schemeClr val="bg1"/>
            </a:solidFill>
          </a:endParaRPr>
        </a:p>
      </dsp:txBody>
      <dsp:txXfrm>
        <a:off x="5724143" y="1412753"/>
        <a:ext cx="2225752" cy="2225752"/>
      </dsp:txXfrm>
    </dsp:sp>
    <dsp:sp modelId="{BBCF57CF-556E-4C56-8C0E-1A849309FD58}">
      <dsp:nvSpPr>
        <dsp:cNvPr id="0" name=""/>
        <dsp:cNvSpPr/>
      </dsp:nvSpPr>
      <dsp:spPr>
        <a:xfrm rot="1980392">
          <a:off x="5307669" y="3903383"/>
          <a:ext cx="345986" cy="6595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980392">
        <a:off x="5307669" y="3903383"/>
        <a:ext cx="345986" cy="659591"/>
      </dsp:txXfrm>
    </dsp:sp>
    <dsp:sp modelId="{875D031B-B866-4B95-B46C-627B31079315}">
      <dsp:nvSpPr>
        <dsp:cNvPr id="0" name=""/>
        <dsp:cNvSpPr/>
      </dsp:nvSpPr>
      <dsp:spPr>
        <a:xfrm>
          <a:off x="5508096" y="3861013"/>
          <a:ext cx="2225752" cy="2225752"/>
        </a:xfrm>
        <a:prstGeom prst="ellipse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bg1"/>
              </a:solidFill>
            </a:rPr>
            <a:t>РИДы</a:t>
          </a:r>
          <a:r>
            <a:rPr lang="ru-RU" sz="2000" b="1" kern="1200" dirty="0" smtClean="0">
              <a:solidFill>
                <a:schemeClr val="bg1"/>
              </a:solidFill>
            </a:rPr>
            <a:t> и </a:t>
          </a:r>
          <a:r>
            <a:rPr lang="ru-RU" sz="2000" b="1" kern="1100" spc="-150" baseline="0" dirty="0" smtClean="0">
              <a:solidFill>
                <a:schemeClr val="bg1"/>
              </a:solidFill>
            </a:rPr>
            <a:t>инновационная деятельность</a:t>
          </a:r>
          <a:endParaRPr lang="ru-RU" sz="2000" b="1" kern="1100" spc="-150" baseline="0" dirty="0">
            <a:solidFill>
              <a:schemeClr val="bg1"/>
            </a:solidFill>
          </a:endParaRPr>
        </a:p>
      </dsp:txBody>
      <dsp:txXfrm>
        <a:off x="5508096" y="3861013"/>
        <a:ext cx="2225752" cy="2225752"/>
      </dsp:txXfrm>
    </dsp:sp>
    <dsp:sp modelId="{225DDB8A-6177-41BF-9DCA-DEC1AC9D8A4B}">
      <dsp:nvSpPr>
        <dsp:cNvPr id="0" name=""/>
        <dsp:cNvSpPr/>
      </dsp:nvSpPr>
      <dsp:spPr>
        <a:xfrm rot="8920675">
          <a:off x="3409857" y="3905823"/>
          <a:ext cx="351711" cy="6595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8920675">
        <a:off x="3409857" y="3905823"/>
        <a:ext cx="351711" cy="659591"/>
      </dsp:txXfrm>
    </dsp:sp>
    <dsp:sp modelId="{DADA2739-D402-491E-BAB9-5AACF5A03FCA}">
      <dsp:nvSpPr>
        <dsp:cNvPr id="0" name=""/>
        <dsp:cNvSpPr/>
      </dsp:nvSpPr>
      <dsp:spPr>
        <a:xfrm>
          <a:off x="1259627" y="3861027"/>
          <a:ext cx="2225752" cy="2225752"/>
        </a:xfrm>
        <a:prstGeom prst="ellipse">
          <a:avLst/>
        </a:prstGeom>
        <a:solidFill>
          <a:srgbClr val="0066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bg1"/>
              </a:solidFill>
            </a:rPr>
            <a:t>Подготовка научных кадров</a:t>
          </a:r>
          <a:endParaRPr lang="ru-RU" sz="2300" b="1" kern="1200" dirty="0">
            <a:solidFill>
              <a:schemeClr val="bg1"/>
            </a:solidFill>
          </a:endParaRPr>
        </a:p>
      </dsp:txBody>
      <dsp:txXfrm>
        <a:off x="1259627" y="3861027"/>
        <a:ext cx="2225752" cy="2225752"/>
      </dsp:txXfrm>
    </dsp:sp>
    <dsp:sp modelId="{BF08946C-142C-40D6-A998-55A78EB6C532}">
      <dsp:nvSpPr>
        <dsp:cNvPr id="0" name=""/>
        <dsp:cNvSpPr/>
      </dsp:nvSpPr>
      <dsp:spPr>
        <a:xfrm rot="12541910">
          <a:off x="3388445" y="2746865"/>
          <a:ext cx="328631" cy="6595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2541910">
        <a:off x="3388445" y="2746865"/>
        <a:ext cx="328631" cy="659591"/>
      </dsp:txXfrm>
    </dsp:sp>
    <dsp:sp modelId="{92725B8B-9545-4894-8C6F-CF484442C045}">
      <dsp:nvSpPr>
        <dsp:cNvPr id="0" name=""/>
        <dsp:cNvSpPr/>
      </dsp:nvSpPr>
      <dsp:spPr>
        <a:xfrm>
          <a:off x="1187635" y="1268741"/>
          <a:ext cx="2225752" cy="2225752"/>
        </a:xfrm>
        <a:prstGeom prst="ellipse">
          <a:avLst/>
        </a:prstGeom>
        <a:solidFill>
          <a:srgbClr val="3333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/>
              </a:solidFill>
            </a:rPr>
            <a:t>НИРС</a:t>
          </a:r>
          <a:endParaRPr lang="ru-RU" sz="3600" b="1" kern="1200" dirty="0">
            <a:solidFill>
              <a:schemeClr val="bg1"/>
            </a:solidFill>
          </a:endParaRPr>
        </a:p>
      </dsp:txBody>
      <dsp:txXfrm>
        <a:off x="1187635" y="1268741"/>
        <a:ext cx="2225752" cy="2225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0.08263</cdr:x>
      <cdr:y>0</cdr:y>
    </cdr:from>
    <cdr:to>
      <cdr:x>0.1535</cdr:x>
      <cdr:y>0.07693</cdr:y>
    </cdr:to>
    <cdr:sp macro="" textlink="">
      <cdr:nvSpPr>
        <cdr:cNvPr id="2" name="TextBox 14"/>
        <cdr:cNvSpPr txBox="1"/>
      </cdr:nvSpPr>
      <cdr:spPr>
        <a:xfrm xmlns:a="http://schemas.openxmlformats.org/drawingml/2006/main">
          <a:off x="755576" y="-3071810"/>
          <a:ext cx="648072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lang="ru-RU"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000" b="1" dirty="0" err="1" smtClean="0"/>
            <a:t>тыс</a:t>
          </a:r>
          <a:r>
            <a:rPr sz="1000" b="1" dirty="0" err="1" smtClean="0"/>
            <a:t>.руб</a:t>
          </a:r>
          <a:r>
            <a:rPr sz="1000" b="1" dirty="0" smtClean="0"/>
            <a:t>.</a:t>
          </a:r>
          <a:endParaRPr lang="ru-RU" sz="1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0.15708</cdr:x>
      <cdr:y>0.79461</cdr:y>
    </cdr:from>
    <cdr:to>
      <cdr:x>0.66714</cdr:x>
      <cdr:y>0.96325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8330" y="2280316"/>
          <a:ext cx="2592288" cy="483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Распределение по видам</a:t>
          </a:r>
        </a:p>
        <a:p xmlns:a="http://schemas.openxmlformats.org/drawingml/2006/main">
          <a:pPr algn="ctr"/>
          <a:r>
            <a:rPr lang="ru-RU" sz="1200" b="1" dirty="0"/>
            <a:t>ф</a:t>
          </a:r>
          <a:r>
            <a:rPr lang="ru-RU" sz="1200" b="1" dirty="0" smtClean="0"/>
            <a:t>инансирования (</a:t>
          </a:r>
          <a:r>
            <a:rPr lang="ru-RU" sz="1200" b="1" dirty="0" err="1" smtClean="0"/>
            <a:t>млн.руб</a:t>
          </a:r>
          <a:r>
            <a:rPr lang="ru-RU" sz="1200" b="1" dirty="0" smtClean="0"/>
            <a:t>.)</a:t>
          </a:r>
          <a:endParaRPr lang="ru-RU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0.09737</cdr:x>
      <cdr:y>0.87485</cdr:y>
    </cdr:from>
    <cdr:to>
      <cdr:x>0.73028</cdr:x>
      <cdr:y>0.92101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5877272"/>
          <a:ext cx="5616673" cy="3101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       </a:t>
          </a:r>
          <a:r>
            <a:rPr lang="ru-RU" sz="1200" b="1" dirty="0" smtClean="0"/>
            <a:t>1       2      3       4       5      6                7       8       9     10     11    12    13    14    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0.02914</cdr:x>
      <cdr:y>0.34231</cdr:y>
    </cdr:from>
    <cdr:to>
      <cdr:x>0.08075</cdr:x>
      <cdr:y>0.38588</cdr:y>
    </cdr:to>
    <cdr:sp macro="" textlink="">
      <cdr:nvSpPr>
        <cdr:cNvPr id="3" name="TextBox 14"/>
        <cdr:cNvSpPr txBox="1"/>
      </cdr:nvSpPr>
      <cdr:spPr>
        <a:xfrm xmlns:a="http://schemas.openxmlformats.org/drawingml/2006/main">
          <a:off x="261732" y="2176393"/>
          <a:ext cx="46358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sz="1200" b="1" smtClean="0"/>
            <a:t>руб</a:t>
          </a:r>
          <a:r>
            <a:rPr sz="1200" b="1" dirty="0" smtClean="0"/>
            <a:t>.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BE487-E21B-48EF-B7DC-411034507173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53062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4880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F6C74-9863-43BB-A2D9-B48065DCE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73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F6C74-9863-43BB-A2D9-B48065DCED55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1374-F420-42FE-AB19-502D67242549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F477-2BE4-43D1-AC83-14644028CFB1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E680-E8D7-4457-AD7C-C6D1C8048545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B06D-A1C5-4E72-B03A-0E866635FF60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170F-0BD7-454C-BA28-ACC2D6F05B3F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8A23-1873-440C-890A-D72CE5D8ADE0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0AF6D-70F8-47F2-80B7-87DA2316D453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5A75-E4C5-4486-AD6C-BA767CD8E8A2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05E4-ED2A-4D2F-9A40-1085048E89DF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2B33-405E-45C5-842C-0230ABC187DF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0AB1-E9C0-4241-BFC3-68FA074B5DF5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AF0B9-3815-443C-A06A-3E1B864F2486}" type="datetime1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2D511-0AE2-4DA3-867A-E48ACC6CB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7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chart" Target="../charts/chart16.xml"/><Relationship Id="rId7" Type="http://schemas.openxmlformats.org/officeDocument/2006/relationships/chart" Target="../charts/chart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10" Type="http://schemas.openxmlformats.org/officeDocument/2006/relationships/chart" Target="../charts/chart22.xml"/><Relationship Id="rId4" Type="http://schemas.openxmlformats.org/officeDocument/2006/relationships/image" Target="../media/image2.jpeg"/><Relationship Id="rId9" Type="http://schemas.openxmlformats.org/officeDocument/2006/relationships/chart" Target="../charts/char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7" Type="http://schemas.openxmlformats.org/officeDocument/2006/relationships/chart" Target="../charts/chart2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2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2.xml"/><Relationship Id="rId5" Type="http://schemas.openxmlformats.org/officeDocument/2006/relationships/chart" Target="../charts/chart31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презент ст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3116"/>
            <a:ext cx="9144000" cy="192383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extrusionH="31750" contourW="12700">
              <a:bevelT w="4445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ОТЧЕТ О НИД</a:t>
            </a:r>
            <a:endParaRPr lang="ru-RU" sz="8800" b="1" dirty="0">
              <a:ln w="11430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9144000" cy="121444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за 2018 год</a:t>
            </a: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48" y="6357958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Научная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ТГУ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имени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Г.Р.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Державина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10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3214593385"/>
              </p:ext>
            </p:extLst>
          </p:nvPr>
        </p:nvGraphicFramePr>
        <p:xfrm>
          <a:off x="0" y="24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2" y="0"/>
            <a:ext cx="9139943" cy="6858000"/>
          </a:xfrm>
          <a:prstGeom prst="rect">
            <a:avLst/>
          </a:prstGeom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142844" y="2500306"/>
          <a:ext cx="8858312" cy="2313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2571768"/>
                <a:gridCol w="1928826"/>
              </a:tblGrid>
              <a:tr h="35566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оценки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Пороговое значение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Достижение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2240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эффективности деятельности вузов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51,28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+ (в 6,1 раза)</a:t>
                      </a:r>
                      <a:endParaRPr lang="ru-RU" sz="7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2240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опорных университетов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ru-RU" sz="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+ (в 2,1 раза)</a:t>
                      </a:r>
                      <a:endParaRPr lang="ru-RU" sz="7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8553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ведущих университетов</a:t>
                      </a:r>
                      <a:endParaRPr lang="ru-RU" sz="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  <a:endParaRPr lang="ru-RU" sz="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+ (в 1,4 раза)</a:t>
                      </a:r>
                      <a:r>
                        <a:rPr lang="ru-RU" sz="18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476672"/>
            <a:ext cx="92869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ПОКАЗАТЕЛЬ «ОБЪЕМ ФИНАНСИРОВАНИЯ НИОКР </a:t>
            </a:r>
          </a:p>
          <a:p>
            <a:pPr algn="ctr"/>
            <a:r>
              <a:rPr lang="ru-RU" sz="2400" b="1" dirty="0" smtClean="0"/>
              <a:t>В РАСЧЕТЕ НА ОДНОГО НПР» (2018 г.): 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314,3 тыс.руб.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endParaRPr lang="ru-RU" sz="24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11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2" y="0"/>
            <a:ext cx="9139943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1470" y="71414"/>
            <a:ext cx="92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ОБЩИЙ ОБЪЕМ ФИНАНСИРОВАНИЯ НИД В 2018 Г.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952989831"/>
              </p:ext>
            </p:extLst>
          </p:nvPr>
        </p:nvGraphicFramePr>
        <p:xfrm>
          <a:off x="251520" y="476672"/>
          <a:ext cx="349379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1314330943"/>
              </p:ext>
            </p:extLst>
          </p:nvPr>
        </p:nvGraphicFramePr>
        <p:xfrm>
          <a:off x="179512" y="3212976"/>
          <a:ext cx="878497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1449078141"/>
              </p:ext>
            </p:extLst>
          </p:nvPr>
        </p:nvGraphicFramePr>
        <p:xfrm>
          <a:off x="3851920" y="548680"/>
          <a:ext cx="511256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2" grpId="0">
        <p:bldAsOne/>
      </p:bldGraphic>
      <p:bldGraphic spid="1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13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1553509234"/>
              </p:ext>
            </p:extLst>
          </p:nvPr>
        </p:nvGraphicFramePr>
        <p:xfrm>
          <a:off x="107504" y="116632"/>
          <a:ext cx="8856984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357003567"/>
              </p:ext>
            </p:extLst>
          </p:nvPr>
        </p:nvGraphicFramePr>
        <p:xfrm>
          <a:off x="1475656" y="404664"/>
          <a:ext cx="3590710" cy="2276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-71470" y="71414"/>
            <a:ext cx="92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ФИНАНСИРОВАНИЕ НИД ПО ПОДРАЗДЕЛЕНИЯМ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14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-71470" y="97673"/>
            <a:ext cx="928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ОСНОВНЫЕ ЗАДАЧИ РАЗВИТИЯ ПУБЛИКАЦИННОЙ АКТИВНОСТИ </a:t>
            </a:r>
          </a:p>
          <a:p>
            <a:pPr algn="ctr"/>
            <a:r>
              <a:rPr lang="ru-RU" sz="2400" b="1" dirty="0" smtClean="0"/>
              <a:t>СОТРУДНИКОВ УНИВЕРСИТЕТА</a:t>
            </a:r>
            <a:endParaRPr lang="ru-RU" sz="2400" b="1" dirty="0"/>
          </a:p>
        </p:txBody>
      </p:sp>
      <p:graphicFrame>
        <p:nvGraphicFramePr>
          <p:cNvPr id="11" name="Содержимое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0308735"/>
              </p:ext>
            </p:extLst>
          </p:nvPr>
        </p:nvGraphicFramePr>
        <p:xfrm>
          <a:off x="142844" y="1032529"/>
          <a:ext cx="8858312" cy="493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350781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 и проблемы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Особенности</a:t>
                      </a:r>
                      <a:r>
                        <a:rPr lang="ru-RU" sz="18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 р</a:t>
                      </a:r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ешения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56964">
                <a:tc>
                  <a:txBody>
                    <a:bodyPr/>
                    <a:lstStyle/>
                    <a:p>
                      <a:endParaRPr lang="ru-RU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1. Доступ к базам </a:t>
                      </a:r>
                      <a:r>
                        <a:rPr lang="en-US" sz="1600" b="1" dirty="0" err="1" smtClean="0">
                          <a:solidFill>
                            <a:schemeClr val="dk1"/>
                          </a:solidFill>
                        </a:rPr>
                        <a:t>WoS</a:t>
                      </a:r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 и </a:t>
                      </a:r>
                      <a:r>
                        <a:rPr lang="en-US" sz="1600" b="1" dirty="0" smtClean="0">
                          <a:solidFill>
                            <a:schemeClr val="dk1"/>
                          </a:solidFill>
                        </a:rPr>
                        <a:t>Scopus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бесплатный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информационно-аналитическим системам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Scopus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для аналитической </a:t>
                      </a:r>
                      <a:r>
                        <a:rPr lang="ru-RU" sz="1600" dirty="0" err="1" smtClean="0">
                          <a:solidFill>
                            <a:schemeClr val="dk1"/>
                          </a:solidFill>
                        </a:rPr>
                        <a:t>наукометрики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, для оперативной работы с профилями организации и ведущих ученых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56964">
                <a:tc>
                  <a:txBody>
                    <a:bodyPr/>
                    <a:lstStyle/>
                    <a:p>
                      <a:endParaRPr lang="ru-RU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2. Увеличение количества и качества научных публикаций ученых вуза в журналах, 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индексируемых в ведущих мировых базах данных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разработка мер поддержки публикаций ученых университета в базах </a:t>
                      </a:r>
                      <a:r>
                        <a:rPr lang="en-US" sz="1600" dirty="0" err="1" smtClean="0">
                          <a:solidFill>
                            <a:schemeClr val="dk1"/>
                          </a:solidFill>
                        </a:rPr>
                        <a:t>WoS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 и 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Scopus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 (в</a:t>
                      </a:r>
                      <a:r>
                        <a:rPr lang="ru-RU" sz="1600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dk1"/>
                          </a:solidFill>
                        </a:rPr>
                        <a:t>т.ч</a:t>
                      </a:r>
                      <a:r>
                        <a:rPr lang="ru-RU" sz="1600" baseline="0" dirty="0" smtClean="0">
                          <a:solidFill>
                            <a:schemeClr val="dk1"/>
                          </a:solidFill>
                        </a:rPr>
                        <a:t>. 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Державинского гранта);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повышение количества цитирований</a:t>
                      </a:r>
                      <a:r>
                        <a:rPr lang="ru-RU" sz="1600" baseline="0" dirty="0" smtClean="0">
                          <a:solidFill>
                            <a:schemeClr val="dk1"/>
                          </a:solidFill>
                        </a:rPr>
                        <a:t> статей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Scopus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47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3. Необходимость продвижения периодических изданий университета в международные базы данных </a:t>
                      </a:r>
                      <a:r>
                        <a:rPr lang="en-US" sz="1600" b="1" dirty="0" err="1" smtClean="0">
                          <a:solidFill>
                            <a:schemeClr val="dk1"/>
                          </a:solidFill>
                        </a:rPr>
                        <a:t>WoS</a:t>
                      </a:r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 и </a:t>
                      </a:r>
                      <a:r>
                        <a:rPr lang="en-US" sz="1600" b="1" dirty="0" smtClean="0">
                          <a:solidFill>
                            <a:schemeClr val="dk1"/>
                          </a:solidFill>
                        </a:rPr>
                        <a:t>Scopus</a:t>
                      </a:r>
                      <a:endParaRPr lang="ru-RU" sz="1600" b="1" dirty="0" smtClean="0"/>
                    </a:p>
                    <a:p>
                      <a:endParaRPr lang="ru-RU" sz="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«потеря» 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ERIH+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снижение значимости «</a:t>
                      </a:r>
                      <a:r>
                        <a:rPr lang="ru-RU" sz="1600" dirty="0" err="1" smtClean="0">
                          <a:solidFill>
                            <a:schemeClr val="dk1"/>
                          </a:solidFill>
                        </a:rPr>
                        <a:t>ВАКовских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» статей, ориентация на </a:t>
                      </a:r>
                      <a:r>
                        <a:rPr lang="en-US" sz="1600" dirty="0" err="1" smtClean="0">
                          <a:solidFill>
                            <a:schemeClr val="dk1"/>
                          </a:solidFill>
                        </a:rPr>
                        <a:t>WoS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и 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Scopus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60306">
                <a:tc>
                  <a:txBody>
                    <a:bodyPr/>
                    <a:lstStyle/>
                    <a:p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4. Снижение значимости РИНЦ как </a:t>
                      </a:r>
                      <a:r>
                        <a:rPr lang="ru-RU" sz="1600" b="1" dirty="0" err="1" smtClean="0">
                          <a:solidFill>
                            <a:schemeClr val="dk1"/>
                          </a:solidFill>
                        </a:rPr>
                        <a:t>наукометрического</a:t>
                      </a:r>
                      <a:r>
                        <a:rPr lang="ru-RU" sz="1600" b="1" dirty="0" smtClean="0">
                          <a:solidFill>
                            <a:schemeClr val="dk1"/>
                          </a:solidFill>
                        </a:rPr>
                        <a:t> инструментария</a:t>
                      </a:r>
                      <a:endParaRPr lang="ru-RU" sz="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</a:rPr>
                        <a:t>снижение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значимости статей в РИНЦ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2" y="214290"/>
            <a:ext cx="91440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РАСПРЕДЕЛЕНИЕ ПУБЛИКАЦИЙ В 2018 ГОДУ</a:t>
            </a:r>
            <a:endParaRPr lang="ru-RU" sz="26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15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2618728151"/>
              </p:ext>
            </p:extLst>
          </p:nvPr>
        </p:nvGraphicFramePr>
        <p:xfrm>
          <a:off x="500034" y="692696"/>
          <a:ext cx="8210550" cy="5763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12" y="0"/>
            <a:ext cx="9139943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04664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РЕЗУЛЬТАТЫ ИНТЕЛЛЕКТУАЛЬНОЙ ДЕЯТЕЛЬНОСТИ</a:t>
            </a:r>
            <a:endParaRPr lang="ru-RU" sz="28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16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xmlns="" val="2531414068"/>
              </p:ext>
            </p:extLst>
          </p:nvPr>
        </p:nvGraphicFramePr>
        <p:xfrm>
          <a:off x="539552" y="1700808"/>
          <a:ext cx="3539249" cy="2808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xmlns="" val="2249840949"/>
              </p:ext>
            </p:extLst>
          </p:nvPr>
        </p:nvGraphicFramePr>
        <p:xfrm>
          <a:off x="4601206" y="1844824"/>
          <a:ext cx="3607450" cy="2724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Graphic spid="23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21429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ЗАЩИТЫ ДИССЕРТАЦИЙ СОТРУДНИКАМИ УНИВЕРСИТЕТА В 2018 г.</a:t>
            </a:r>
            <a:endParaRPr lang="ru-RU" sz="24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17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85804" y="1260491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1 докторская диссертация: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Дронова </a:t>
            </a:r>
            <a:r>
              <a:rPr lang="ru-RU" b="1" dirty="0">
                <a:solidFill>
                  <a:srgbClr val="000099"/>
                </a:solidFill>
              </a:rPr>
              <a:t>Ольга </a:t>
            </a:r>
            <a:r>
              <a:rPr lang="ru-RU" b="1" dirty="0" smtClean="0">
                <a:solidFill>
                  <a:srgbClr val="000099"/>
                </a:solidFill>
              </a:rPr>
              <a:t>Александровна</a:t>
            </a:r>
            <a:endParaRPr lang="ru-RU" b="1" dirty="0">
              <a:solidFill>
                <a:srgbClr val="000099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9 кандидатских диссертаций: </a:t>
            </a:r>
          </a:p>
          <a:p>
            <a:pPr algn="ctr">
              <a:buNone/>
            </a:pPr>
            <a:r>
              <a:rPr lang="ru-RU" b="1" dirty="0" err="1" smtClean="0">
                <a:solidFill>
                  <a:srgbClr val="000099"/>
                </a:solidFill>
              </a:rPr>
              <a:t>Березнер</a:t>
            </a:r>
            <a:r>
              <a:rPr lang="ru-RU" b="1" dirty="0" smtClean="0">
                <a:solidFill>
                  <a:srgbClr val="000099"/>
                </a:solidFill>
              </a:rPr>
              <a:t> </a:t>
            </a:r>
            <a:r>
              <a:rPr lang="ru-RU" b="1" dirty="0">
                <a:solidFill>
                  <a:srgbClr val="000099"/>
                </a:solidFill>
              </a:rPr>
              <a:t>А.Д., Васюкова И.А., Величко П.Б., Грибановский С.Л., Денисов А.А., Мелихова Д.И., </a:t>
            </a:r>
            <a:r>
              <a:rPr lang="ru-RU" b="1" dirty="0" err="1">
                <a:solidFill>
                  <a:srgbClr val="000099"/>
                </a:solidFill>
              </a:rPr>
              <a:t>Налетова</a:t>
            </a:r>
            <a:r>
              <a:rPr lang="ru-RU" b="1" dirty="0">
                <a:solidFill>
                  <a:srgbClr val="000099"/>
                </a:solidFill>
              </a:rPr>
              <a:t> Д.В., </a:t>
            </a:r>
            <a:r>
              <a:rPr lang="ru-RU" b="1" dirty="0" err="1">
                <a:solidFill>
                  <a:srgbClr val="000099"/>
                </a:solidFill>
              </a:rPr>
              <a:t>Разливалова</a:t>
            </a:r>
            <a:r>
              <a:rPr lang="ru-RU" b="1" dirty="0">
                <a:solidFill>
                  <a:srgbClr val="000099"/>
                </a:solidFill>
              </a:rPr>
              <a:t> С.С., Серова А.Д.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2" y="188640"/>
            <a:ext cx="91440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РАБОТА ДИССЕРТАЦИОННЫХ СОВЕТОВ</a:t>
            </a:r>
            <a:endParaRPr lang="ru-RU" sz="26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18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1987645476"/>
              </p:ext>
            </p:extLst>
          </p:nvPr>
        </p:nvGraphicFramePr>
        <p:xfrm>
          <a:off x="714348" y="785794"/>
          <a:ext cx="7358114" cy="2427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461534174"/>
              </p:ext>
            </p:extLst>
          </p:nvPr>
        </p:nvGraphicFramePr>
        <p:xfrm>
          <a:off x="539552" y="3501008"/>
          <a:ext cx="3960440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xmlns="" val="2330667117"/>
              </p:ext>
            </p:extLst>
          </p:nvPr>
        </p:nvGraphicFramePr>
        <p:xfrm>
          <a:off x="4716016" y="3501008"/>
          <a:ext cx="3960440" cy="263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573896" y="3143248"/>
            <a:ext cx="2256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sz="1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Количество защит </a:t>
            </a:r>
          </a:p>
          <a:p>
            <a:r>
              <a:rPr sz="1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докторских диссертаций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86176" y="3149082"/>
            <a:ext cx="24573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sz="1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Количество защит </a:t>
            </a:r>
          </a:p>
          <a:p>
            <a:r>
              <a:rPr sz="1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кандидатских диссертаций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28926" y="671493"/>
            <a:ext cx="33788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sz="1400" b="1" spc="5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Количество диссертационных советов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2" grpId="0">
        <p:bldAsOne/>
      </p:bldGraphic>
      <p:bldGraphic spid="1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3586"/>
            <a:ext cx="91440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ДОКТОРАНТУРА</a:t>
            </a:r>
            <a:endParaRPr lang="ru-RU" sz="26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19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85720" y="4062906"/>
            <a:ext cx="2530986" cy="1965074"/>
            <a:chOff x="285720" y="4062906"/>
            <a:chExt cx="2530986" cy="1965074"/>
          </a:xfrm>
        </p:grpSpPr>
        <p:graphicFrame>
          <p:nvGraphicFramePr>
            <p:cNvPr id="15" name="Диаграмма 14"/>
            <p:cNvGraphicFramePr/>
            <p:nvPr>
              <p:extLst>
                <p:ext uri="{D42A27DB-BD31-4B8C-83A1-F6EECF244321}">
                  <p14:modId xmlns:p14="http://schemas.microsoft.com/office/powerpoint/2010/main" xmlns="" val="1138192385"/>
                </p:ext>
              </p:extLst>
            </p:nvPr>
          </p:nvGraphicFramePr>
          <p:xfrm>
            <a:off x="285720" y="4062906"/>
            <a:ext cx="2530986" cy="19650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9" name="TextBox 28"/>
            <p:cNvSpPr txBox="1"/>
            <p:nvPr/>
          </p:nvSpPr>
          <p:spPr>
            <a:xfrm>
              <a:off x="547801" y="5715016"/>
              <a:ext cx="21572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Число аспирантов</a:t>
              </a:r>
              <a:endParaRPr sz="1400" b="1" smtClean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219422" y="4024806"/>
            <a:ext cx="2590799" cy="1975962"/>
            <a:chOff x="3219422" y="4024806"/>
            <a:chExt cx="2590799" cy="1975962"/>
          </a:xfrm>
        </p:grpSpPr>
        <p:graphicFrame>
          <p:nvGraphicFramePr>
            <p:cNvPr id="30" name="Диаграмма 29"/>
            <p:cNvGraphicFramePr/>
            <p:nvPr>
              <p:extLst>
                <p:ext uri="{D42A27DB-BD31-4B8C-83A1-F6EECF244321}">
                  <p14:modId xmlns:p14="http://schemas.microsoft.com/office/powerpoint/2010/main" xmlns="" val="564328131"/>
                </p:ext>
              </p:extLst>
            </p:nvPr>
          </p:nvGraphicFramePr>
          <p:xfrm>
            <a:off x="3219422" y="4024806"/>
            <a:ext cx="2530986" cy="19650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1" name="TextBox 30"/>
            <p:cNvSpPr txBox="1"/>
            <p:nvPr/>
          </p:nvSpPr>
          <p:spPr>
            <a:xfrm>
              <a:off x="3338627" y="5692991"/>
              <a:ext cx="24715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Выпуск</a:t>
              </a:r>
              <a:endParaRPr sz="1400" b="1" dirty="0" smtClean="0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20" y="785794"/>
            <a:ext cx="2764378" cy="2365626"/>
            <a:chOff x="285720" y="785794"/>
            <a:chExt cx="2764378" cy="2365626"/>
          </a:xfrm>
        </p:grpSpPr>
        <p:graphicFrame>
          <p:nvGraphicFramePr>
            <p:cNvPr id="26" name="Диаграмма 25"/>
            <p:cNvGraphicFramePr/>
            <p:nvPr>
              <p:extLst>
                <p:ext uri="{D42A27DB-BD31-4B8C-83A1-F6EECF244321}">
                  <p14:modId xmlns:p14="http://schemas.microsoft.com/office/powerpoint/2010/main" xmlns="" val="2703887984"/>
                </p:ext>
              </p:extLst>
            </p:nvPr>
          </p:nvGraphicFramePr>
          <p:xfrm>
            <a:off x="466695" y="785794"/>
            <a:ext cx="2583403" cy="23656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33" name="TextBox 32"/>
            <p:cNvSpPr txBox="1"/>
            <p:nvPr/>
          </p:nvSpPr>
          <p:spPr>
            <a:xfrm>
              <a:off x="285720" y="2834342"/>
              <a:ext cx="27250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Число докторантов</a:t>
              </a:r>
              <a:endParaRPr lang="ru-RU" sz="14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000760" y="2857496"/>
            <a:ext cx="2725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Выпуск с защитой</a:t>
            </a:r>
            <a:endParaRPr lang="ru-RU" sz="14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143240" y="785794"/>
            <a:ext cx="2726279" cy="2365626"/>
            <a:chOff x="3143240" y="785794"/>
            <a:chExt cx="2726279" cy="2365626"/>
          </a:xfrm>
        </p:grpSpPr>
        <p:graphicFrame>
          <p:nvGraphicFramePr>
            <p:cNvPr id="16" name="Диаграмма 15"/>
            <p:cNvGraphicFramePr/>
            <p:nvPr>
              <p:extLst>
                <p:ext uri="{D42A27DB-BD31-4B8C-83A1-F6EECF244321}">
                  <p14:modId xmlns:p14="http://schemas.microsoft.com/office/powerpoint/2010/main" xmlns="" val="60483154"/>
                </p:ext>
              </p:extLst>
            </p:nvPr>
          </p:nvGraphicFramePr>
          <p:xfrm>
            <a:off x="3286116" y="785794"/>
            <a:ext cx="2583403" cy="23656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3143240" y="2835471"/>
              <a:ext cx="27250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Выпуск</a:t>
              </a:r>
              <a:endParaRPr lang="ru-RU" sz="1400" b="1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0" y="3436623"/>
            <a:ext cx="91440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АСПИРАНТУРА</a:t>
            </a:r>
            <a:endParaRPr lang="ru-RU" sz="2600" b="1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5857884" y="3714752"/>
            <a:ext cx="2726804" cy="2378544"/>
            <a:chOff x="5857884" y="3714752"/>
            <a:chExt cx="2726804" cy="2378544"/>
          </a:xfrm>
        </p:grpSpPr>
        <p:graphicFrame>
          <p:nvGraphicFramePr>
            <p:cNvPr id="32" name="Диаграмма 31"/>
            <p:cNvGraphicFramePr/>
            <p:nvPr>
              <p:extLst>
                <p:ext uri="{D42A27DB-BD31-4B8C-83A1-F6EECF244321}">
                  <p14:modId xmlns:p14="http://schemas.microsoft.com/office/powerpoint/2010/main" xmlns="" val="4067317948"/>
                </p:ext>
              </p:extLst>
            </p:nvPr>
          </p:nvGraphicFramePr>
          <p:xfrm>
            <a:off x="5857884" y="3714752"/>
            <a:ext cx="2583403" cy="23785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6146287" y="5692991"/>
              <a:ext cx="24384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Выпуск с защитой</a:t>
              </a:r>
              <a:endParaRPr lang="ru-RU" sz="1400" b="1" dirty="0"/>
            </a:p>
          </p:txBody>
        </p:sp>
      </p:grp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="" xmlns:p14="http://schemas.microsoft.com/office/powerpoint/2010/main" val="2447842499"/>
              </p:ext>
            </p:extLst>
          </p:nvPr>
        </p:nvGraphicFramePr>
        <p:xfrm>
          <a:off x="6060563" y="785794"/>
          <a:ext cx="2583403" cy="2365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7" name="Содержимое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6279039"/>
              </p:ext>
            </p:extLst>
          </p:nvPr>
        </p:nvGraphicFramePr>
        <p:xfrm>
          <a:off x="179512" y="764704"/>
          <a:ext cx="8640960" cy="496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812"/>
                <a:gridCol w="6625148"/>
              </a:tblGrid>
              <a:tr h="352833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Трудности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Комментарии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183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</a:rPr>
                        <a:t>1. Изменения государственной политики в области науки</a:t>
                      </a:r>
                      <a:endParaRPr lang="ru-RU" sz="1400" b="1" dirty="0" smtClean="0"/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реорганизация Министерства образования и науки РФ;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реализация нацпроекта «Наука»;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неопределенность ситуации с Федеральным законом «О научной, научно-технической и инновационной деятельности в Российской Федерации»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</a:rPr>
                        <a:t>2. Слабая заинтересованность бизнес-партнеров в научных исследованиях университетского сообщества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индустриальные партнеры как заказчики научной продукции;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научные проекты вузов далеки от этапа практического внедрения;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нежелание бизнес-партнеров участвовать в конкурсе по отбору организаций на право получения субсидий на реализацию комплексных проектов по созданию высокотехнологичного производства (Постановление Правительства РФ № 218 от 9 апреля 2010 года);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ориентация на инновационные разработки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69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</a:rPr>
                        <a:t>3. Ужесточение требований фондов по участию в конкурсах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требования к новизне научных тематик и отсутствию повторов в разных фондах;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сжатые сроки подачи заявок;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повышение требований к квалификации руководителя и коллектива.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4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</a:rPr>
                        <a:t>4. Увеличение доли конкурсов научных проектов для физических лиц</a:t>
                      </a:r>
                      <a:endParaRPr lang="ru-RU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механизм финансирования: средства не учитываются в научных доходах вуза;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конкурсы РФФИ для физических лиц, областная администрация, международные гранты и программы.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2045" y="188640"/>
            <a:ext cx="9144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ОБЪЕКТИВНЫЕ ТРУДНОСТИ В РАЗВИТИИ ВУЗОВСКОЙ НАУКИ </a:t>
            </a:r>
          </a:p>
        </p:txBody>
      </p:sp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3586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НИРС: СТУДЕНЧЕСКИЕ НАУЧНЫЕ МЕРОПРИЯТИЯ</a:t>
            </a:r>
            <a:endParaRPr lang="ru-RU" sz="28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20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85720" y="1206250"/>
            <a:ext cx="2857520" cy="2365626"/>
            <a:chOff x="285720" y="1206250"/>
            <a:chExt cx="2857520" cy="2365626"/>
          </a:xfrm>
        </p:grpSpPr>
        <p:graphicFrame>
          <p:nvGraphicFramePr>
            <p:cNvPr id="8" name="Диаграмма 7"/>
            <p:cNvGraphicFramePr/>
            <p:nvPr>
              <p:extLst>
                <p:ext uri="{D42A27DB-BD31-4B8C-83A1-F6EECF244321}">
                  <p14:modId xmlns:p14="http://schemas.microsoft.com/office/powerpoint/2010/main" xmlns="" val="3972039421"/>
                </p:ext>
              </p:extLst>
            </p:nvPr>
          </p:nvGraphicFramePr>
          <p:xfrm>
            <a:off x="466695" y="1206250"/>
            <a:ext cx="2583403" cy="23656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285720" y="3254798"/>
              <a:ext cx="28575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Конкурсы на лучшую НИР</a:t>
              </a:r>
              <a:endParaRPr lang="ru-RU" sz="1400" b="1" dirty="0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5819785" y="1277688"/>
            <a:ext cx="2824181" cy="2365626"/>
            <a:chOff x="5819785" y="1277688"/>
            <a:chExt cx="2824181" cy="2365626"/>
          </a:xfrm>
        </p:grpSpPr>
        <p:graphicFrame>
          <p:nvGraphicFramePr>
            <p:cNvPr id="11" name="Диаграмма 10"/>
            <p:cNvGraphicFramePr/>
            <p:nvPr>
              <p:extLst>
                <p:ext uri="{D42A27DB-BD31-4B8C-83A1-F6EECF244321}">
                  <p14:modId xmlns:p14="http://schemas.microsoft.com/office/powerpoint/2010/main" xmlns="" val="1399972687"/>
                </p:ext>
              </p:extLst>
            </p:nvPr>
          </p:nvGraphicFramePr>
          <p:xfrm>
            <a:off x="6000760" y="1277688"/>
            <a:ext cx="2583403" cy="23656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5819785" y="3326236"/>
              <a:ext cx="282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Студенческие конференции</a:t>
              </a:r>
              <a:endParaRPr lang="ru-RU" sz="1400" b="1" dirty="0"/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3033703" y="3143248"/>
            <a:ext cx="2824181" cy="2365626"/>
            <a:chOff x="3033703" y="3143248"/>
            <a:chExt cx="2824181" cy="2365626"/>
          </a:xfrm>
        </p:grpSpPr>
        <p:graphicFrame>
          <p:nvGraphicFramePr>
            <p:cNvPr id="14" name="Диаграмма 13"/>
            <p:cNvGraphicFramePr/>
            <p:nvPr>
              <p:extLst>
                <p:ext uri="{D42A27DB-BD31-4B8C-83A1-F6EECF244321}">
                  <p14:modId xmlns:p14="http://schemas.microsoft.com/office/powerpoint/2010/main" xmlns="" val="709882113"/>
                </p:ext>
              </p:extLst>
            </p:nvPr>
          </p:nvGraphicFramePr>
          <p:xfrm>
            <a:off x="3214678" y="3143248"/>
            <a:ext cx="2583403" cy="23656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3033703" y="5191796"/>
              <a:ext cx="282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Выставки студенческих работ</a:t>
              </a:r>
              <a:endParaRPr lang="ru-RU" sz="1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7557" y="7452"/>
            <a:ext cx="9144032" cy="6858000"/>
            <a:chOff x="0" y="-30333"/>
            <a:chExt cx="9144032" cy="6858000"/>
          </a:xfrm>
        </p:grpSpPr>
        <p:pic>
          <p:nvPicPr>
            <p:cNvPr id="21" name="Рисунок 20" descr="презент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89" y="-30333"/>
              <a:ext cx="9139943" cy="68580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785918" y="628652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Cambria" pitchFamily="18" charset="0"/>
                </a:rPr>
                <a:t>ОТЧЕТ О НИД ЗА 2018 ГОД</a:t>
              </a:r>
              <a:endParaRPr lang="ru-RU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0" y="273586"/>
              <a:ext cx="9144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/>
                <a:t>НИРС:  СТУДЕНЧЕСКИЕ ПУБЛИКАЦИИ</a:t>
              </a:r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71406" y="785794"/>
              <a:ext cx="2764378" cy="2365626"/>
              <a:chOff x="71406" y="785794"/>
              <a:chExt cx="2764378" cy="2365626"/>
            </a:xfrm>
          </p:grpSpPr>
          <p:graphicFrame>
            <p:nvGraphicFramePr>
              <p:cNvPr id="8" name="Диаграмма 7"/>
              <p:cNvGraphicFramePr/>
              <p:nvPr>
                <p:extLst>
                  <p:ext uri="{D42A27DB-BD31-4B8C-83A1-F6EECF244321}">
                    <p14:modId xmlns:p14="http://schemas.microsoft.com/office/powerpoint/2010/main" xmlns="" val="3068882473"/>
                  </p:ext>
                </p:extLst>
              </p:nvPr>
            </p:nvGraphicFramePr>
            <p:xfrm>
              <a:off x="252381" y="785794"/>
              <a:ext cx="2583403" cy="236562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0" name="TextBox 9"/>
              <p:cNvSpPr txBox="1"/>
              <p:nvPr/>
            </p:nvSpPr>
            <p:spPr>
              <a:xfrm>
                <a:off x="71406" y="2834342"/>
                <a:ext cx="27250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smtClean="0"/>
                  <a:t>Количество статей</a:t>
                </a:r>
                <a:endParaRPr lang="ru-RU" sz="1400" b="1" dirty="0"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3000364" y="2214554"/>
              <a:ext cx="2725093" cy="2452046"/>
              <a:chOff x="3000364" y="2214554"/>
              <a:chExt cx="2725093" cy="2452046"/>
            </a:xfrm>
          </p:grpSpPr>
          <p:graphicFrame>
            <p:nvGraphicFramePr>
              <p:cNvPr id="11" name="Диаграмма 10"/>
              <p:cNvGraphicFramePr/>
              <p:nvPr>
                <p:extLst>
                  <p:ext uri="{D42A27DB-BD31-4B8C-83A1-F6EECF244321}">
                    <p14:modId xmlns:p14="http://schemas.microsoft.com/office/powerpoint/2010/main" xmlns="" val="3195036264"/>
                  </p:ext>
                </p:extLst>
              </p:nvPr>
            </p:nvGraphicFramePr>
            <p:xfrm>
              <a:off x="3010813" y="2214554"/>
              <a:ext cx="2583403" cy="236562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15" name="TextBox 14"/>
              <p:cNvSpPr txBox="1"/>
              <p:nvPr/>
            </p:nvSpPr>
            <p:spPr>
              <a:xfrm>
                <a:off x="3000364" y="4143380"/>
                <a:ext cx="27250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smtClean="0"/>
                  <a:t>Статьи без соавторства с преподавателями</a:t>
                </a:r>
                <a:endParaRPr lang="ru-RU" sz="1400" b="1" dirty="0"/>
              </a:p>
            </p:txBody>
          </p:sp>
        </p:grpSp>
        <p:pic>
          <p:nvPicPr>
            <p:cNvPr id="16" name="Рисунок 15" descr="ДФ 3д.jpg"/>
            <p:cNvPicPr>
              <a:picLocks noChangeAspect="1"/>
            </p:cNvPicPr>
            <p:nvPr/>
          </p:nvPicPr>
          <p:blipFill>
            <a:blip r:embed="rId6" cstate="print"/>
            <a:srcRect l="9779" t="8333" r="10741" b="9375"/>
            <a:stretch>
              <a:fillRect/>
            </a:stretch>
          </p:blipFill>
          <p:spPr>
            <a:xfrm>
              <a:off x="5643570" y="1357298"/>
              <a:ext cx="3143272" cy="4198989"/>
            </a:xfrm>
            <a:prstGeom prst="rect">
              <a:avLst/>
            </a:prstGeom>
          </p:spPr>
        </p:pic>
        <p:grpSp>
          <p:nvGrpSpPr>
            <p:cNvPr id="18" name="Группа 17"/>
            <p:cNvGrpSpPr/>
            <p:nvPr/>
          </p:nvGrpSpPr>
          <p:grpSpPr>
            <a:xfrm>
              <a:off x="214282" y="3357561"/>
              <a:ext cx="2726279" cy="2308042"/>
              <a:chOff x="214282" y="3357561"/>
              <a:chExt cx="2726279" cy="2308042"/>
            </a:xfrm>
          </p:grpSpPr>
          <p:graphicFrame>
            <p:nvGraphicFramePr>
              <p:cNvPr id="14" name="Диаграмма 13"/>
              <p:cNvGraphicFramePr/>
              <p:nvPr>
                <p:extLst>
                  <p:ext uri="{D42A27DB-BD31-4B8C-83A1-F6EECF244321}">
                    <p14:modId xmlns:p14="http://schemas.microsoft.com/office/powerpoint/2010/main" xmlns="" val="1955602354"/>
                  </p:ext>
                </p:extLst>
              </p:nvPr>
            </p:nvGraphicFramePr>
            <p:xfrm>
              <a:off x="357158" y="3357561"/>
              <a:ext cx="2583403" cy="230804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12" name="TextBox 11"/>
              <p:cNvSpPr txBox="1"/>
              <p:nvPr/>
            </p:nvSpPr>
            <p:spPr>
              <a:xfrm>
                <a:off x="214282" y="5357826"/>
                <a:ext cx="27250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smtClean="0"/>
                  <a:t>Количество зарубежных статей</a:t>
                </a:r>
                <a:endParaRPr lang="ru-RU" sz="1400" b="1" dirty="0"/>
              </a:p>
            </p:txBody>
          </p:sp>
        </p:grpSp>
      </p:grp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21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Рисунок 20" descr="презе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3586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НИРС:  СТУДЕНЧЕСКИЕ ГРАНТЫ И СТИПЕНДИИ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22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14282" y="785794"/>
            <a:ext cx="2725093" cy="5143536"/>
            <a:chOff x="214282" y="785794"/>
            <a:chExt cx="2725093" cy="5143536"/>
          </a:xfrm>
        </p:grpSpPr>
        <p:graphicFrame>
          <p:nvGraphicFramePr>
            <p:cNvPr id="17" name="Диаграмма 16"/>
            <p:cNvGraphicFramePr/>
            <p:nvPr>
              <p:extLst>
                <p:ext uri="{D42A27DB-BD31-4B8C-83A1-F6EECF244321}">
                  <p14:modId xmlns:p14="http://schemas.microsoft.com/office/powerpoint/2010/main" xmlns="" val="507868815"/>
                </p:ext>
              </p:extLst>
            </p:nvPr>
          </p:nvGraphicFramePr>
          <p:xfrm>
            <a:off x="252381" y="785794"/>
            <a:ext cx="2676545" cy="51435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214282" y="5357826"/>
              <a:ext cx="27250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Количество грантов и стипендий</a:t>
              </a:r>
              <a:endParaRPr lang="ru-RU" sz="1400" b="1" dirty="0"/>
            </a:p>
          </p:txBody>
        </p:sp>
      </p:grp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xmlns="" val="3059730794"/>
              </p:ext>
            </p:extLst>
          </p:nvPr>
        </p:nvGraphicFramePr>
        <p:xfrm>
          <a:off x="2928926" y="857232"/>
          <a:ext cx="592935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презент ст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3116"/>
            <a:ext cx="9144000" cy="192383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extrusionH="31750" contourW="12700">
              <a:bevelT w="4445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ОТЧЕТ О НИД</a:t>
            </a:r>
            <a:endParaRPr lang="ru-RU" sz="8800" b="1" dirty="0">
              <a:ln w="11430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9144000" cy="121444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за 2018 год</a:t>
            </a: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  <a:p>
            <a:pPr algn="l"/>
            <a:endParaRPr lang="ru-RU" sz="2000" dirty="0" smtClean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48" y="6357958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Научная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ТГУ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имени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Г.Р. </a:t>
            </a:r>
            <a:r>
              <a:rPr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Державина</a:t>
            </a:r>
            <a:r>
              <a:rPr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презент ст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76740"/>
            <a:ext cx="9144000" cy="192383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31750" contourW="12700">
              <a:bevelT w="4445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СПАСИБО ЗА ВНИМАНИЕ!</a:t>
            </a:r>
            <a:endParaRPr lang="ru-RU" sz="5400" b="1" dirty="0">
              <a:ln w="11430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8780246"/>
              </p:ext>
            </p:extLst>
          </p:nvPr>
        </p:nvGraphicFramePr>
        <p:xfrm>
          <a:off x="827584" y="548680"/>
          <a:ext cx="7560840" cy="2227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СТРУКТУРА НАЦПРОЕКТА «НАУКА»</a:t>
                      </a:r>
                      <a:r>
                        <a:rPr lang="ru-RU" sz="20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4469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проект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научной и научно-производственной кооперации»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4469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проект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передовой инфраструктуры для проведения исследований и разработок в Российской Федерации» 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4469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проект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кадрового потенциала в сфере исследований и разработок»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2597061"/>
              </p:ext>
            </p:extLst>
          </p:nvPr>
        </p:nvGraphicFramePr>
        <p:xfrm>
          <a:off x="827584" y="3068960"/>
          <a:ext cx="7560840" cy="267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</a:tblGrid>
              <a:tr h="681452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ЦЕЛИ НАЦПРОЕКТА</a:t>
                      </a:r>
                      <a:r>
                        <a:rPr lang="ru-RU" sz="2000" b="1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«НАУКА»: </a:t>
                      </a:r>
                      <a:endParaRPr lang="ru-RU" sz="2000" b="1" dirty="0"/>
                    </a:p>
                  </a:txBody>
                  <a:tcPr/>
                </a:tc>
              </a:tr>
              <a:tr h="767753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 1.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присутствия РФ в числе пяти ведущих стран мира, осуществляющих научные исследования и разработки в областях, определяемых приоритетами научно-технологического развития. </a:t>
                      </a:r>
                      <a:endParaRPr lang="ru-RU" sz="1400" dirty="0"/>
                    </a:p>
                  </a:txBody>
                  <a:tcPr/>
                </a:tc>
              </a:tr>
              <a:tr h="610468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 2.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привлекательности работы в РФ для российских и зарубежных ведущих ученых и молодых перспективных исследователей. </a:t>
                      </a:r>
                      <a:endParaRPr lang="ru-RU" sz="1400" dirty="0"/>
                    </a:p>
                  </a:txBody>
                  <a:tcPr/>
                </a:tc>
              </a:tr>
              <a:tr h="610468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 3.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Опережающее увеличение внутренних затрат на научные исследования и разработки за счет всех источников по сравнению с ростом ВВП страны.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8640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ЦЕЛЕВЫЕ ПОКАЗАТЕЛИ НАЦПРОЕКТА (К 2024 Г.):</a:t>
            </a:r>
            <a:r>
              <a:rPr lang="ru-RU" sz="2800" dirty="0" smtClean="0"/>
              <a:t> </a:t>
            </a:r>
            <a:endParaRPr lang="ru-RU" sz="2600" b="1" dirty="0"/>
          </a:p>
        </p:txBody>
      </p:sp>
      <p:graphicFrame>
        <p:nvGraphicFramePr>
          <p:cNvPr id="18" name="Схема 17"/>
          <p:cNvGraphicFramePr/>
          <p:nvPr/>
        </p:nvGraphicFramePr>
        <p:xfrm>
          <a:off x="179512" y="908720"/>
          <a:ext cx="87129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5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179512" y="908720"/>
          <a:ext cx="87849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16632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ЗАДАЧИ НАЦПРОЕКТА: </a:t>
            </a:r>
            <a:r>
              <a:rPr lang="ru-RU" sz="2800" dirty="0" smtClean="0"/>
              <a:t> 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6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4093"/>
            <a:ext cx="9144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ПРИОРИТЕТЫ ГОСУДАРСТВЕННОЙ ПРОГРАММЫ 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"НАУЧНО-ТЕХНОЛОГИЧЕСКОЕ РАЗВИТИЕ 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РОССИЙСКОЙ ФЕДЕРАЦИИ" И НАЦПРОЕКТА "НАУКА"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142844" y="1285860"/>
          <a:ext cx="885831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7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42940" y="260648"/>
            <a:ext cx="92869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СУБЪЕКТИВНЫЕ ТРУДНОСТИ В ОБЛАСТИ ФИНАНСИРОВАНИЯ НАУКИ</a:t>
            </a:r>
          </a:p>
        </p:txBody>
      </p:sp>
      <p:graphicFrame>
        <p:nvGraphicFramePr>
          <p:cNvPr id="10" name="Содержимое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97932529"/>
              </p:ext>
            </p:extLst>
          </p:nvPr>
        </p:nvGraphicFramePr>
        <p:xfrm>
          <a:off x="251535" y="908720"/>
          <a:ext cx="8640960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21"/>
                <a:gridCol w="5616639"/>
              </a:tblGrid>
              <a:tr h="361868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Трудности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Комментарии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89531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Загруженность работоспособных научных коллективов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ограниченный перечень активных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научных коллективов;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отсутствие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времени или возможности для подачи новых заявок.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50091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Недостаточное использование потенциала научных школ и направлений, центров и лабораторий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40 научных школ и направлений, 84 научных центра и лаборатории;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устойчивых научных коллективов, реализующих проекты </a:t>
                      </a:r>
                      <a:r>
                        <a:rPr lang="ru-RU" sz="1400" dirty="0" err="1" smtClean="0">
                          <a:solidFill>
                            <a:schemeClr val="dk1"/>
                          </a:solidFill>
                        </a:rPr>
                        <a:t>Минобрнауки</a:t>
                      </a: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, фондов РНФ, РФФИ и др. не более 30;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небольшое количество научных сотрудников.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52761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Низкая преемственность научных коллективов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недостаточная активность молодых ученых;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преимущества молодежных конкурсов.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89531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Недостаточное использование потенциала хоздоговорной деятельности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небольшое количество хоздоговоров на выполнение НИР;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потенциал </a:t>
                      </a:r>
                      <a:r>
                        <a:rPr lang="ru-RU" sz="1400" dirty="0" err="1" smtClean="0">
                          <a:solidFill>
                            <a:schemeClr val="dk1"/>
                          </a:solidFill>
                        </a:rPr>
                        <a:t>МИПов</a:t>
                      </a: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 и НКО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52761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Низкий уровень участия в зарубежных конкурсах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</a:rPr>
                        <a:t>программы зарубежной мобильности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8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91440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ПУТИ РЕШЕНИЯ В УНИВЕРСИТЕТЕ</a:t>
            </a:r>
            <a:endParaRPr lang="ru-RU" sz="2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xmlns="" val="2680353731"/>
              </p:ext>
            </p:extLst>
          </p:nvPr>
        </p:nvGraphicFramePr>
        <p:xfrm>
          <a:off x="251520" y="1052736"/>
          <a:ext cx="856895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44" y="0"/>
            <a:ext cx="9139943" cy="6858000"/>
          </a:xfrm>
          <a:prstGeom prst="rect">
            <a:avLst/>
          </a:prstGeom>
        </p:spPr>
      </p:pic>
      <p:sp>
        <p:nvSpPr>
          <p:cNvPr id="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8994" y="6278585"/>
            <a:ext cx="2133600" cy="365125"/>
          </a:xfrm>
        </p:spPr>
        <p:txBody>
          <a:bodyPr/>
          <a:lstStyle/>
          <a:p>
            <a:fld id="{4592D511-0AE2-4DA3-867A-E48ACC6CBE81}" type="slidenum">
              <a:rPr lang="ru-RU" sz="3600" b="1" smtClean="0">
                <a:ln>
                  <a:solidFill>
                    <a:srgbClr val="3333CC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9</a:t>
            </a:fld>
            <a:endParaRPr lang="ru-RU" sz="3600" b="1" dirty="0">
              <a:ln>
                <a:solidFill>
                  <a:srgbClr val="3333CC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628652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ОТЧЕТ О НИД ЗА 2018 ГОД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6" name="Рисунок 5" descr="Безымянный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48681"/>
            <a:ext cx="8856984" cy="55446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16632"/>
            <a:ext cx="91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Топ-20 ЦКП с наибольшей номенклатурой научного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0380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  <a:ln>
          <a:noFill/>
        </a:ln>
      </a:spPr>
      <a:bodyPr rtlCol="0" anchor="ctr"/>
      <a:lstStyle>
        <a:defPPr marL="285750" indent="-285750">
          <a:buFont typeface="Arial" panose="020B0604020202020204" pitchFamily="34" charset="0"/>
          <a:buChar char="•"/>
          <a:defRPr sz="1400" b="1" i="1" u="sng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2918</TotalTime>
  <Words>1647</Words>
  <Application>Microsoft Office PowerPoint</Application>
  <PresentationFormat>Экран (4:3)</PresentationFormat>
  <Paragraphs>350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ОТЧЕТ О НИД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ОТЧЕТ О НИД</vt:lpstr>
      <vt:lpstr>СПАСИБО ЗА ВНИМАНИЕ!</vt:lpstr>
    </vt:vector>
  </TitlesOfParts>
  <Company>ТГУ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</dc:title>
  <dc:creator>TSU</dc:creator>
  <cp:lastModifiedBy>Пользователь Windows</cp:lastModifiedBy>
  <cp:revision>358</cp:revision>
  <dcterms:created xsi:type="dcterms:W3CDTF">2014-05-21T05:18:46Z</dcterms:created>
  <dcterms:modified xsi:type="dcterms:W3CDTF">2019-02-27T14:35:45Z</dcterms:modified>
</cp:coreProperties>
</file>